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Lst>
  <p:notesMasterIdLst>
    <p:notesMasterId r:id="rId22"/>
  </p:notesMasterIdLst>
  <p:sldIdLst>
    <p:sldId id="271" r:id="rId6"/>
    <p:sldId id="272" r:id="rId7"/>
    <p:sldId id="273" r:id="rId8"/>
    <p:sldId id="258" r:id="rId9"/>
    <p:sldId id="270" r:id="rId10"/>
    <p:sldId id="268" r:id="rId11"/>
    <p:sldId id="259" r:id="rId12"/>
    <p:sldId id="262" r:id="rId13"/>
    <p:sldId id="263" r:id="rId14"/>
    <p:sldId id="261" r:id="rId15"/>
    <p:sldId id="260" r:id="rId16"/>
    <p:sldId id="264" r:id="rId17"/>
    <p:sldId id="266" r:id="rId18"/>
    <p:sldId id="265" r:id="rId19"/>
    <p:sldId id="257"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94660"/>
  </p:normalViewPr>
  <p:slideViewPr>
    <p:cSldViewPr snapToGrid="0">
      <p:cViewPr varScale="1">
        <p:scale>
          <a:sx n="124" d="100"/>
          <a:sy n="124" d="100"/>
        </p:scale>
        <p:origin x="15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9F7000-FE10-4706-9A0D-87C610C17A5A}" type="datetimeFigureOut">
              <a:rPr lang="en-US" smtClean="0"/>
              <a:t>11/30/2018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1415B-D9A3-43AD-A5F1-B2975F9AEF2F}" type="slidenum">
              <a:rPr lang="en-US" smtClean="0"/>
              <a:t>‹#›</a:t>
            </a:fld>
            <a:endParaRPr lang="en-US"/>
          </a:p>
        </p:txBody>
      </p:sp>
    </p:spTree>
    <p:extLst>
      <p:ext uri="{BB962C8B-B14F-4D97-AF65-F5344CB8AC3E}">
        <p14:creationId xmlns:p14="http://schemas.microsoft.com/office/powerpoint/2010/main" val="4089349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7240DF-7560-4688-A1E0-FBF80B9C7B11}" type="slidenum">
              <a:rPr lang="en-US" smtClean="0">
                <a:solidFill>
                  <a:srgbClr val="000000"/>
                </a:solidFill>
              </a:rPr>
              <a:pPr/>
              <a:t>1</a:t>
            </a:fld>
            <a:endParaRPr lang="en-US" dirty="0">
              <a:solidFill>
                <a:srgbClr val="000000"/>
              </a:solidFill>
            </a:endParaRPr>
          </a:p>
        </p:txBody>
      </p:sp>
    </p:spTree>
    <p:extLst>
      <p:ext uri="{BB962C8B-B14F-4D97-AF65-F5344CB8AC3E}">
        <p14:creationId xmlns:p14="http://schemas.microsoft.com/office/powerpoint/2010/main" val="362808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2594" y="4548449"/>
            <a:ext cx="6640956" cy="3721458"/>
          </a:xfrm>
        </p:spPr>
        <p:txBody>
          <a:bodyPr/>
          <a:lstStyle/>
          <a:p>
            <a:pPr>
              <a:lnSpc>
                <a:spcPct val="150000"/>
              </a:lnSpc>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5D1C912-43EA-4441-AF72-E5F7EA2042B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260071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E4EA6E-A741-476F-90FB-DCB2DF5C0D9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163730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Alaska</a:t>
            </a:r>
            <a:r>
              <a:rPr lang="en-US" baseline="0" dirty="0" smtClean="0"/>
              <a:t> came up with the class III designation to address landfill management issues in small remote communities in rural Alaska.</a:t>
            </a:r>
          </a:p>
          <a:p>
            <a:endParaRPr lang="en-US" dirty="0"/>
          </a:p>
          <a:p>
            <a:r>
              <a:rPr lang="en-US" dirty="0" smtClean="0"/>
              <a:t>The Class III designation was approved by act of Congress via the Land Disposal Program Flexibility Act of 1996.  In brief, that law exempts these small landfills from the federal regulations and allows the state to establish appropriate regulatory standards.</a:t>
            </a:r>
            <a:endParaRPr lang="en-US" dirty="0"/>
          </a:p>
        </p:txBody>
      </p:sp>
      <p:sp>
        <p:nvSpPr>
          <p:cNvPr id="4" name="Slide Number Placeholder 3"/>
          <p:cNvSpPr>
            <a:spLocks noGrp="1"/>
          </p:cNvSpPr>
          <p:nvPr>
            <p:ph type="sldNum" sz="quarter" idx="10"/>
          </p:nvPr>
        </p:nvSpPr>
        <p:spPr/>
        <p:txBody>
          <a:bodyPr/>
          <a:lstStyle/>
          <a:p>
            <a:fld id="{7DAAF7C4-F659-430E-BA16-5C35E137F2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212963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Non-MSW landfills can only receive the material for which they are permitted.  </a:t>
            </a:r>
          </a:p>
          <a:p>
            <a:endParaRPr lang="en-US" dirty="0"/>
          </a:p>
          <a:p>
            <a:r>
              <a:rPr lang="en-US" dirty="0" smtClean="0"/>
              <a:t>Also, MSWLFs can accept non-MSW, but a non-MSW landfill cannot accept any MSW.</a:t>
            </a:r>
            <a:endParaRPr lang="en-US" dirty="0"/>
          </a:p>
        </p:txBody>
      </p:sp>
      <p:sp>
        <p:nvSpPr>
          <p:cNvPr id="4" name="Slide Number Placeholder 3"/>
          <p:cNvSpPr>
            <a:spLocks noGrp="1"/>
          </p:cNvSpPr>
          <p:nvPr>
            <p:ph type="sldNum" sz="quarter" idx="10"/>
          </p:nvPr>
        </p:nvSpPr>
        <p:spPr/>
        <p:txBody>
          <a:bodyPr/>
          <a:lstStyle/>
          <a:p>
            <a:fld id="{BBE4EA6E-A741-476F-90FB-DCB2DF5C0D9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98696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923670-BF61-4686-B004-DF0CE40210A1}"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5676C-3162-4A6D-B3D4-31C0675F19B4}" type="slidenum">
              <a:rPr lang="en-US" smtClean="0"/>
              <a:t>‹#›</a:t>
            </a:fld>
            <a:endParaRPr lang="en-US"/>
          </a:p>
        </p:txBody>
      </p:sp>
    </p:spTree>
    <p:extLst>
      <p:ext uri="{BB962C8B-B14F-4D97-AF65-F5344CB8AC3E}">
        <p14:creationId xmlns:p14="http://schemas.microsoft.com/office/powerpoint/2010/main" val="2702457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923670-BF61-4686-B004-DF0CE40210A1}"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5676C-3162-4A6D-B3D4-31C0675F19B4}" type="slidenum">
              <a:rPr lang="en-US" smtClean="0"/>
              <a:t>‹#›</a:t>
            </a:fld>
            <a:endParaRPr lang="en-US"/>
          </a:p>
        </p:txBody>
      </p:sp>
    </p:spTree>
    <p:extLst>
      <p:ext uri="{BB962C8B-B14F-4D97-AF65-F5344CB8AC3E}">
        <p14:creationId xmlns:p14="http://schemas.microsoft.com/office/powerpoint/2010/main" val="4434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923670-BF61-4686-B004-DF0CE40210A1}"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5676C-3162-4A6D-B3D4-31C0675F19B4}" type="slidenum">
              <a:rPr lang="en-US" smtClean="0"/>
              <a:t>‹#›</a:t>
            </a:fld>
            <a:endParaRPr lang="en-US"/>
          </a:p>
        </p:txBody>
      </p:sp>
    </p:spTree>
    <p:extLst>
      <p:ext uri="{BB962C8B-B14F-4D97-AF65-F5344CB8AC3E}">
        <p14:creationId xmlns:p14="http://schemas.microsoft.com/office/powerpoint/2010/main" val="3098166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70B1D4-C781-4628-B0D6-3372EA870BA7}" type="datetimeFigureOut">
              <a:rPr lang="en-US" smtClean="0">
                <a:solidFill>
                  <a:prstClr val="black">
                    <a:tint val="75000"/>
                  </a:prstClr>
                </a:solidFill>
              </a:rPr>
              <a:pPr/>
              <a:t>11/30/2018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DF57CA-D64A-4EBD-9070-C2E0313AC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577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70B1D4-C781-4628-B0D6-3372EA870BA7}" type="datetimeFigureOut">
              <a:rPr lang="en-US" smtClean="0">
                <a:solidFill>
                  <a:prstClr val="black">
                    <a:tint val="75000"/>
                  </a:prstClr>
                </a:solidFill>
              </a:rPr>
              <a:pPr/>
              <a:t>11/30/2018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DF57CA-D64A-4EBD-9070-C2E0313AC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984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70B1D4-C781-4628-B0D6-3372EA870BA7}" type="datetimeFigureOut">
              <a:rPr lang="en-US" smtClean="0">
                <a:solidFill>
                  <a:prstClr val="black">
                    <a:tint val="75000"/>
                  </a:prstClr>
                </a:solidFill>
              </a:rPr>
              <a:pPr/>
              <a:t>11/30/2018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DF57CA-D64A-4EBD-9070-C2E0313AC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664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70B1D4-C781-4628-B0D6-3372EA870BA7}" type="datetimeFigureOut">
              <a:rPr lang="en-US" smtClean="0">
                <a:solidFill>
                  <a:prstClr val="black">
                    <a:tint val="75000"/>
                  </a:prstClr>
                </a:solidFill>
              </a:rPr>
              <a:pPr/>
              <a:t>11/30/2018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DF57CA-D64A-4EBD-9070-C2E0313AC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133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70B1D4-C781-4628-B0D6-3372EA870BA7}" type="datetimeFigureOut">
              <a:rPr lang="en-US" smtClean="0">
                <a:solidFill>
                  <a:prstClr val="black">
                    <a:tint val="75000"/>
                  </a:prstClr>
                </a:solidFill>
              </a:rPr>
              <a:pPr/>
              <a:t>11/30/2018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DF57CA-D64A-4EBD-9070-C2E0313AC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796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70B1D4-C781-4628-B0D6-3372EA870BA7}" type="datetimeFigureOut">
              <a:rPr lang="en-US" smtClean="0">
                <a:solidFill>
                  <a:prstClr val="black">
                    <a:tint val="75000"/>
                  </a:prstClr>
                </a:solidFill>
              </a:rPr>
              <a:pPr/>
              <a:t>11/30/2018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DF57CA-D64A-4EBD-9070-C2E0313AC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184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70B1D4-C781-4628-B0D6-3372EA870BA7}" type="datetimeFigureOut">
              <a:rPr lang="en-US" smtClean="0">
                <a:solidFill>
                  <a:prstClr val="black">
                    <a:tint val="75000"/>
                  </a:prstClr>
                </a:solidFill>
              </a:rPr>
              <a:pPr/>
              <a:t>11/30/2018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DF57CA-D64A-4EBD-9070-C2E0313AC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299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70B1D4-C781-4628-B0D6-3372EA870BA7}" type="datetimeFigureOut">
              <a:rPr lang="en-US" smtClean="0">
                <a:solidFill>
                  <a:prstClr val="black">
                    <a:tint val="75000"/>
                  </a:prstClr>
                </a:solidFill>
              </a:rPr>
              <a:pPr/>
              <a:t>11/30/2018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DF57CA-D64A-4EBD-9070-C2E0313AC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865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923670-BF61-4686-B004-DF0CE40210A1}"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5676C-3162-4A6D-B3D4-31C0675F19B4}" type="slidenum">
              <a:rPr lang="en-US" smtClean="0"/>
              <a:t>‹#›</a:t>
            </a:fld>
            <a:endParaRPr lang="en-US"/>
          </a:p>
        </p:txBody>
      </p:sp>
    </p:spTree>
    <p:extLst>
      <p:ext uri="{BB962C8B-B14F-4D97-AF65-F5344CB8AC3E}">
        <p14:creationId xmlns:p14="http://schemas.microsoft.com/office/powerpoint/2010/main" val="1380699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70B1D4-C781-4628-B0D6-3372EA870BA7}" type="datetimeFigureOut">
              <a:rPr lang="en-US" smtClean="0">
                <a:solidFill>
                  <a:prstClr val="black">
                    <a:tint val="75000"/>
                  </a:prstClr>
                </a:solidFill>
              </a:rPr>
              <a:pPr/>
              <a:t>11/30/2018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DF57CA-D64A-4EBD-9070-C2E0313AC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962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70B1D4-C781-4628-B0D6-3372EA870BA7}" type="datetimeFigureOut">
              <a:rPr lang="en-US" smtClean="0">
                <a:solidFill>
                  <a:prstClr val="black">
                    <a:tint val="75000"/>
                  </a:prstClr>
                </a:solidFill>
              </a:rPr>
              <a:pPr/>
              <a:t>11/30/2018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DF57CA-D64A-4EBD-9070-C2E0313AC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024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70B1D4-C781-4628-B0D6-3372EA870BA7}" type="datetimeFigureOut">
              <a:rPr lang="en-US" smtClean="0">
                <a:solidFill>
                  <a:prstClr val="black">
                    <a:tint val="75000"/>
                  </a:prstClr>
                </a:solidFill>
              </a:rPr>
              <a:pPr/>
              <a:t>11/30/2018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DF57CA-D64A-4EBD-9070-C2E0313AC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825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sp>
        <p:nvSpPr>
          <p:cNvPr id="8" name="Freeform 7"/>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sp>
        <p:nvSpPr>
          <p:cNvPr id="9" name="Freeform 8"/>
          <p:cNvSpPr/>
          <p:nvPr/>
        </p:nvSpPr>
        <p:spPr>
          <a:xfrm>
            <a:off x="1" y="5545933"/>
            <a:ext cx="12195177"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sp>
        <p:nvSpPr>
          <p:cNvPr id="2" name="Title 1"/>
          <p:cNvSpPr>
            <a:spLocks noGrp="1"/>
          </p:cNvSpPr>
          <p:nvPr>
            <p:ph type="ctrTitle"/>
          </p:nvPr>
        </p:nvSpPr>
        <p:spPr>
          <a:xfrm>
            <a:off x="6096000" y="1676400"/>
            <a:ext cx="51816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0" y="3203574"/>
            <a:ext cx="51816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6"/>
            <a:ext cx="12192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173" y="5502670"/>
            <a:ext cx="12192088"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39F34D91-5F8C-43C6-B9E4-A90BE3B99A8B}" type="datetimeFigureOut">
              <a:rPr lang="en-US"/>
              <a:pPr/>
              <a:t>11/30/2018</a:t>
            </a:fld>
            <a:endParaRPr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normAutofit/>
          </a:bodyPr>
          <a:lstStyle/>
          <a:p>
            <a:fld id="{D98E4EE5-1423-427B-B91C-7F99CC48678F}" type="slidenum">
              <a:rPr lang="en-US" smtClean="0"/>
              <a:pPr/>
              <a:t>‹#›</a:t>
            </a:fld>
            <a:endParaRPr lang="en-US" dirty="0"/>
          </a:p>
        </p:txBody>
      </p:sp>
    </p:spTree>
    <p:extLst>
      <p:ext uri="{BB962C8B-B14F-4D97-AF65-F5344CB8AC3E}">
        <p14:creationId xmlns:p14="http://schemas.microsoft.com/office/powerpoint/2010/main" val="3798809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6"/>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2409853"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914400" y="1600201"/>
            <a:ext cx="103632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9"/>
          <p:cNvSpPr/>
          <p:nvPr/>
        </p:nvSpPr>
        <p:spPr>
          <a:xfrm>
            <a:off x="2240967" y="6116508"/>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39F34D91-5F8C-43C6-B9E4-A90BE3B99A8B}" type="datetimeFigureOut">
              <a:rPr lang="en-US"/>
              <a:pPr/>
              <a:t>11/30/2018</a:t>
            </a:fld>
            <a:endParaRPr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E4EE5-1423-427B-B91C-7F99CC48678F}" type="slidenum">
              <a:rPr lang="en-US" smtClean="0"/>
              <a:pPr/>
              <a:t>‹#›</a:t>
            </a:fld>
            <a:endParaRPr lang="en-US" dirty="0"/>
          </a:p>
        </p:txBody>
      </p:sp>
    </p:spTree>
    <p:extLst>
      <p:ext uri="{BB962C8B-B14F-4D97-AF65-F5344CB8AC3E}">
        <p14:creationId xmlns:p14="http://schemas.microsoft.com/office/powerpoint/2010/main" val="410958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1" y="5545933"/>
            <a:ext cx="12195177"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963084" y="3633788"/>
            <a:ext cx="103632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63084" y="2133601"/>
            <a:ext cx="103632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6"/>
            <a:ext cx="12192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173" y="5502670"/>
            <a:ext cx="12192088"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39F34D91-5F8C-43C6-B9E4-A90BE3B99A8B}" type="datetimeFigureOut">
              <a:rPr lang="en-US"/>
              <a:pPr/>
              <a:t>11/30/2018</a:t>
            </a:fld>
            <a:endParaRPr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E4EE5-1423-427B-B91C-7F99CC48678F}" type="slidenum">
              <a:rPr lang="en-US" smtClean="0"/>
              <a:pPr/>
              <a:t>‹#›</a:t>
            </a:fld>
            <a:endParaRPr lang="en-US" dirty="0"/>
          </a:p>
        </p:txBody>
      </p:sp>
    </p:spTree>
    <p:extLst>
      <p:ext uri="{BB962C8B-B14F-4D97-AF65-F5344CB8AC3E}">
        <p14:creationId xmlns:p14="http://schemas.microsoft.com/office/powerpoint/2010/main" val="987980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reeform 7"/>
          <p:cNvSpPr/>
          <p:nvPr/>
        </p:nvSpPr>
        <p:spPr>
          <a:xfrm>
            <a:off x="2409853"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0" y="5457826"/>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2240967" y="6116508"/>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39F34D91-5F8C-43C6-B9E4-A90BE3B99A8B}" type="datetimeFigureOut">
              <a:rPr lang="en-US"/>
              <a:pPr/>
              <a:t>11/30/2018</a:t>
            </a:fld>
            <a:endParaRPr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8E4EE5-1423-427B-B91C-7F99CC48678F}" type="slidenum">
              <a:rPr lang="en-US" smtClean="0"/>
              <a:pPr/>
              <a:t>‹#›</a:t>
            </a:fld>
            <a:endParaRPr lang="en-US" dirty="0"/>
          </a:p>
        </p:txBody>
      </p:sp>
      <p:sp>
        <p:nvSpPr>
          <p:cNvPr id="13" name="Content Placeholder 12"/>
          <p:cNvSpPr>
            <a:spLocks noGrp="1"/>
          </p:cNvSpPr>
          <p:nvPr>
            <p:ph sz="quarter" idx="13"/>
          </p:nvPr>
        </p:nvSpPr>
        <p:spPr>
          <a:xfrm>
            <a:off x="914400" y="1536192"/>
            <a:ext cx="48768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6400800" y="1536192"/>
            <a:ext cx="48768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087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Freeform 9"/>
          <p:cNvSpPr/>
          <p:nvPr/>
        </p:nvSpPr>
        <p:spPr>
          <a:xfrm>
            <a:off x="2409853"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0" y="5457826"/>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535113"/>
            <a:ext cx="48768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400800" y="1535113"/>
            <a:ext cx="48768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12"/>
          <p:cNvSpPr/>
          <p:nvPr/>
        </p:nvSpPr>
        <p:spPr>
          <a:xfrm>
            <a:off x="2240967" y="6116508"/>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Date Placeholder 6"/>
          <p:cNvSpPr>
            <a:spLocks noGrp="1"/>
          </p:cNvSpPr>
          <p:nvPr>
            <p:ph type="dt" sz="half" idx="10"/>
          </p:nvPr>
        </p:nvSpPr>
        <p:spPr/>
        <p:txBody>
          <a:bodyPr/>
          <a:lstStyle/>
          <a:p>
            <a:fld id="{39F34D91-5F8C-43C6-B9E4-A90BE3B99A8B}" type="datetimeFigureOut">
              <a:rPr lang="en-US"/>
              <a:pPr/>
              <a:t>11/30/2018</a:t>
            </a:fld>
            <a:endParaRPr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8E4EE5-1423-427B-B91C-7F99CC48678F}" type="slidenum">
              <a:rPr lang="en-US" smtClean="0"/>
              <a:pPr/>
              <a:t>‹#›</a:t>
            </a:fld>
            <a:endParaRPr lang="en-US" dirty="0"/>
          </a:p>
        </p:txBody>
      </p:sp>
      <p:sp>
        <p:nvSpPr>
          <p:cNvPr id="15" name="Content Placeholder 14"/>
          <p:cNvSpPr>
            <a:spLocks noGrp="1"/>
          </p:cNvSpPr>
          <p:nvPr>
            <p:ph sz="quarter" idx="13"/>
          </p:nvPr>
        </p:nvSpPr>
        <p:spPr>
          <a:xfrm>
            <a:off x="914400" y="2209800"/>
            <a:ext cx="48768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6400800" y="2209800"/>
            <a:ext cx="48768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260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2" y="5010152"/>
            <a:ext cx="9918700"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reeform 6"/>
          <p:cNvSpPr/>
          <p:nvPr/>
        </p:nvSpPr>
        <p:spPr>
          <a:xfrm>
            <a:off x="0" y="5731668"/>
            <a:ext cx="12196237"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1" y="4973411"/>
            <a:ext cx="10233156"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3176" y="5696242"/>
            <a:ext cx="12195176"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Date Placeholder 2"/>
          <p:cNvSpPr>
            <a:spLocks noGrp="1"/>
          </p:cNvSpPr>
          <p:nvPr>
            <p:ph type="dt" sz="half" idx="10"/>
          </p:nvPr>
        </p:nvSpPr>
        <p:spPr/>
        <p:txBody>
          <a:bodyPr/>
          <a:lstStyle/>
          <a:p>
            <a:fld id="{39F34D91-5F8C-43C6-B9E4-A90BE3B99A8B}" type="datetimeFigureOut">
              <a:rPr lang="en-US"/>
              <a:pPr/>
              <a:t>11/30/2018</a:t>
            </a:fld>
            <a:endParaRPr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8E4EE5-1423-427B-B91C-7F99CC48678F}" type="slidenum">
              <a:rPr lang="en-US" smtClean="0"/>
              <a:pPr/>
              <a:t>‹#›</a:t>
            </a:fld>
            <a:endParaRPr lang="en-US" dirty="0"/>
          </a:p>
        </p:txBody>
      </p:sp>
    </p:spTree>
    <p:extLst>
      <p:ext uri="{BB962C8B-B14F-4D97-AF65-F5344CB8AC3E}">
        <p14:creationId xmlns:p14="http://schemas.microsoft.com/office/powerpoint/2010/main" val="1001713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8"/>
            <a:ext cx="12196237"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reeform 5"/>
          <p:cNvSpPr/>
          <p:nvPr/>
        </p:nvSpPr>
        <p:spPr>
          <a:xfrm>
            <a:off x="0" y="5381627"/>
            <a:ext cx="4381499"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reeform 6"/>
          <p:cNvSpPr/>
          <p:nvPr/>
        </p:nvSpPr>
        <p:spPr>
          <a:xfrm>
            <a:off x="-3176" y="5696242"/>
            <a:ext cx="12195176"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261" y="5347021"/>
            <a:ext cx="4568308"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39F34D91-5F8C-43C6-B9E4-A90BE3B99A8B}" type="datetimeFigureOut">
              <a:rPr lang="en-US"/>
              <a:pPr/>
              <a:t>11/30/2018</a:t>
            </a:fld>
            <a:endParaRPr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98E4EE5-1423-427B-B91C-7F99CC48678F}" type="slidenum">
              <a:rPr lang="en-US" smtClean="0"/>
              <a:pPr/>
              <a:t>‹#›</a:t>
            </a:fld>
            <a:endParaRPr lang="en-US" dirty="0"/>
          </a:p>
        </p:txBody>
      </p:sp>
    </p:spTree>
    <p:extLst>
      <p:ext uri="{BB962C8B-B14F-4D97-AF65-F5344CB8AC3E}">
        <p14:creationId xmlns:p14="http://schemas.microsoft.com/office/powerpoint/2010/main" val="2421384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923670-BF61-4686-B004-DF0CE40210A1}"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5676C-3162-4A6D-B3D4-31C0675F19B4}" type="slidenum">
              <a:rPr lang="en-US" smtClean="0"/>
              <a:t>‹#›</a:t>
            </a:fld>
            <a:endParaRPr lang="en-US"/>
          </a:p>
        </p:txBody>
      </p:sp>
    </p:spTree>
    <p:extLst>
      <p:ext uri="{BB962C8B-B14F-4D97-AF65-F5344CB8AC3E}">
        <p14:creationId xmlns:p14="http://schemas.microsoft.com/office/powerpoint/2010/main" val="38942715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7"/>
          <p:cNvSpPr/>
          <p:nvPr/>
        </p:nvSpPr>
        <p:spPr>
          <a:xfrm>
            <a:off x="2" y="5010152"/>
            <a:ext cx="9918700"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0" y="5731668"/>
            <a:ext cx="12196237"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902208" y="609600"/>
            <a:ext cx="451104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1" y="4973411"/>
            <a:ext cx="10233156"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3176" y="5696242"/>
            <a:ext cx="12195176"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39F34D91-5F8C-43C6-B9E4-A90BE3B99A8B}" type="datetimeFigureOut">
              <a:rPr lang="en-US"/>
              <a:pPr/>
              <a:t>11/30/2018</a:t>
            </a:fld>
            <a:endParaRPr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8E4EE5-1423-427B-B91C-7F99CC48678F}" type="slidenum">
              <a:rPr lang="en-US" smtClean="0"/>
              <a:pPr/>
              <a:t>‹#›</a:t>
            </a:fld>
            <a:endParaRPr lang="en-US" dirty="0"/>
          </a:p>
        </p:txBody>
      </p:sp>
      <p:sp>
        <p:nvSpPr>
          <p:cNvPr id="13" name="Content Placeholder 12"/>
          <p:cNvSpPr>
            <a:spLocks noGrp="1"/>
          </p:cNvSpPr>
          <p:nvPr>
            <p:ph sz="quarter" idx="13"/>
          </p:nvPr>
        </p:nvSpPr>
        <p:spPr>
          <a:xfrm>
            <a:off x="6096000" y="609600"/>
            <a:ext cx="51816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901699" y="1527048"/>
            <a:ext cx="451104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3399974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7"/>
          <p:cNvSpPr/>
          <p:nvPr/>
        </p:nvSpPr>
        <p:spPr>
          <a:xfrm>
            <a:off x="2409853"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0" y="5457826"/>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096000" y="609601"/>
            <a:ext cx="51816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0" name="Freeform 9"/>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2240967" y="6116508"/>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39F34D91-5F8C-43C6-B9E4-A90BE3B99A8B}" type="datetimeFigureOut">
              <a:rPr lang="en-US"/>
              <a:pPr/>
              <a:t>11/30/2018</a:t>
            </a:fld>
            <a:endParaRPr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8E4EE5-1423-427B-B91C-7F99CC48678F}" type="slidenum">
              <a:rPr lang="en-US" smtClean="0"/>
              <a:pPr/>
              <a:t>‹#›</a:t>
            </a:fld>
            <a:endParaRPr lang="en-US" dirty="0"/>
          </a:p>
        </p:txBody>
      </p:sp>
      <p:sp>
        <p:nvSpPr>
          <p:cNvPr id="14" name="Title 1"/>
          <p:cNvSpPr>
            <a:spLocks noGrp="1"/>
          </p:cNvSpPr>
          <p:nvPr>
            <p:ph type="title"/>
          </p:nvPr>
        </p:nvSpPr>
        <p:spPr>
          <a:xfrm>
            <a:off x="902208" y="609600"/>
            <a:ext cx="451104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902209" y="1524000"/>
            <a:ext cx="4508500"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35413061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6"/>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2409853"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9"/>
          <p:cNvSpPr/>
          <p:nvPr/>
        </p:nvSpPr>
        <p:spPr>
          <a:xfrm>
            <a:off x="2240967" y="6116508"/>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F34D91-5F8C-43C6-B9E4-A90BE3B99A8B}" type="datetimeFigureOut">
              <a:rPr lang="en-US"/>
              <a:pPr/>
              <a:t>11/30/2018</a:t>
            </a:fld>
            <a:endParaRPr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E4EE5-1423-427B-B91C-7F99CC48678F}" type="slidenum">
              <a:rPr lang="en-US" smtClean="0"/>
              <a:pPr/>
              <a:t>‹#›</a:t>
            </a:fld>
            <a:endParaRPr lang="en-US" dirty="0"/>
          </a:p>
        </p:txBody>
      </p:sp>
    </p:spTree>
    <p:extLst>
      <p:ext uri="{BB962C8B-B14F-4D97-AF65-F5344CB8AC3E}">
        <p14:creationId xmlns:p14="http://schemas.microsoft.com/office/powerpoint/2010/main" val="3139707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6"/>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2409853"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9"/>
          <p:cNvSpPr/>
          <p:nvPr/>
        </p:nvSpPr>
        <p:spPr>
          <a:xfrm>
            <a:off x="2240967" y="6116508"/>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F34D91-5F8C-43C6-B9E4-A90BE3B99A8B}" type="datetimeFigureOut">
              <a:rPr lang="en-US"/>
              <a:pPr/>
              <a:t>11/30/2018</a:t>
            </a:fld>
            <a:endParaRPr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8E4EE5-1423-427B-B91C-7F99CC48678F}" type="slidenum">
              <a:rPr lang="en-US" smtClean="0"/>
              <a:pPr/>
              <a:t>‹#›</a:t>
            </a:fld>
            <a:endParaRPr lang="en-US" dirty="0"/>
          </a:p>
        </p:txBody>
      </p:sp>
    </p:spTree>
    <p:extLst>
      <p:ext uri="{BB962C8B-B14F-4D97-AF65-F5344CB8AC3E}">
        <p14:creationId xmlns:p14="http://schemas.microsoft.com/office/powerpoint/2010/main" val="31776812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C15805-6619-44FC-92EE-D083CEFDE3AF}" type="datetimeFigureOut">
              <a:rPr lang="en-US" smtClean="0">
                <a:solidFill>
                  <a:prstClr val="black">
                    <a:tint val="75000"/>
                  </a:prstClr>
                </a:solidFill>
              </a:rPr>
              <a:pPr/>
              <a:t>11/30/2018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26EC1D8-CD74-4DC6-B547-B38C6767D5D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04907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C15805-6619-44FC-92EE-D083CEFDE3AF}" type="datetimeFigureOut">
              <a:rPr lang="en-US" smtClean="0">
                <a:solidFill>
                  <a:prstClr val="black">
                    <a:tint val="75000"/>
                  </a:prstClr>
                </a:solidFill>
              </a:rPr>
              <a:pPr/>
              <a:t>11/30/2018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26EC1D8-CD74-4DC6-B547-B38C6767D5D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9784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C15805-6619-44FC-92EE-D083CEFDE3AF}" type="datetimeFigureOut">
              <a:rPr lang="en-US" smtClean="0">
                <a:solidFill>
                  <a:prstClr val="black">
                    <a:tint val="75000"/>
                  </a:prstClr>
                </a:solidFill>
              </a:rPr>
              <a:pPr/>
              <a:t>11/30/2018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26EC1D8-CD74-4DC6-B547-B38C6767D5D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19174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C15805-6619-44FC-92EE-D083CEFDE3AF}" type="datetimeFigureOut">
              <a:rPr lang="en-US" smtClean="0">
                <a:solidFill>
                  <a:prstClr val="black">
                    <a:tint val="75000"/>
                  </a:prstClr>
                </a:solidFill>
              </a:rPr>
              <a:pPr/>
              <a:t>11/30/2018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26EC1D8-CD74-4DC6-B547-B38C6767D5D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58679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C15805-6619-44FC-92EE-D083CEFDE3AF}" type="datetimeFigureOut">
              <a:rPr lang="en-US" smtClean="0">
                <a:solidFill>
                  <a:prstClr val="black">
                    <a:tint val="75000"/>
                  </a:prstClr>
                </a:solidFill>
              </a:rPr>
              <a:pPr/>
              <a:t>11/30/2018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26EC1D8-CD74-4DC6-B547-B38C6767D5D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77078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C15805-6619-44FC-92EE-D083CEFDE3AF}" type="datetimeFigureOut">
              <a:rPr lang="en-US" smtClean="0">
                <a:solidFill>
                  <a:prstClr val="black">
                    <a:tint val="75000"/>
                  </a:prstClr>
                </a:solidFill>
              </a:rPr>
              <a:pPr/>
              <a:t>11/30/2018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26EC1D8-CD74-4DC6-B547-B38C6767D5D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1911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923670-BF61-4686-B004-DF0CE40210A1}"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5676C-3162-4A6D-B3D4-31C0675F19B4}" type="slidenum">
              <a:rPr lang="en-US" smtClean="0"/>
              <a:t>‹#›</a:t>
            </a:fld>
            <a:endParaRPr lang="en-US"/>
          </a:p>
        </p:txBody>
      </p:sp>
    </p:spTree>
    <p:extLst>
      <p:ext uri="{BB962C8B-B14F-4D97-AF65-F5344CB8AC3E}">
        <p14:creationId xmlns:p14="http://schemas.microsoft.com/office/powerpoint/2010/main" val="7887067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15805-6619-44FC-92EE-D083CEFDE3AF}" type="datetimeFigureOut">
              <a:rPr lang="en-US" smtClean="0">
                <a:solidFill>
                  <a:prstClr val="black">
                    <a:tint val="75000"/>
                  </a:prstClr>
                </a:solidFill>
              </a:rPr>
              <a:pPr/>
              <a:t>11/30/2018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26EC1D8-CD74-4DC6-B547-B38C6767D5D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5812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C15805-6619-44FC-92EE-D083CEFDE3AF}" type="datetimeFigureOut">
              <a:rPr lang="en-US" smtClean="0">
                <a:solidFill>
                  <a:prstClr val="black">
                    <a:tint val="75000"/>
                  </a:prstClr>
                </a:solidFill>
              </a:rPr>
              <a:pPr/>
              <a:t>11/30/2018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26EC1D8-CD74-4DC6-B547-B38C6767D5D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15140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C15805-6619-44FC-92EE-D083CEFDE3AF}" type="datetimeFigureOut">
              <a:rPr lang="en-US" smtClean="0">
                <a:solidFill>
                  <a:prstClr val="black">
                    <a:tint val="75000"/>
                  </a:prstClr>
                </a:solidFill>
              </a:rPr>
              <a:pPr/>
              <a:t>11/30/2018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26EC1D8-CD74-4DC6-B547-B38C6767D5D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22026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C15805-6619-44FC-92EE-D083CEFDE3AF}" type="datetimeFigureOut">
              <a:rPr lang="en-US" smtClean="0">
                <a:solidFill>
                  <a:prstClr val="black">
                    <a:tint val="75000"/>
                  </a:prstClr>
                </a:solidFill>
              </a:rPr>
              <a:pPr/>
              <a:t>11/30/2018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26EC1D8-CD74-4DC6-B547-B38C6767D5D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35068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C15805-6619-44FC-92EE-D083CEFDE3AF}" type="datetimeFigureOut">
              <a:rPr lang="en-US" smtClean="0">
                <a:solidFill>
                  <a:prstClr val="black">
                    <a:tint val="75000"/>
                  </a:prstClr>
                </a:solidFill>
              </a:rPr>
              <a:pPr/>
              <a:t>11/30/2018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26EC1D8-CD74-4DC6-B547-B38C6767D5D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4596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1"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941"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0343" indent="0" algn="r">
              <a:buNone/>
              <a:defRPr>
                <a:solidFill>
                  <a:schemeClr val="tx1"/>
                </a:solidFill>
              </a:defRPr>
            </a:lvl1pPr>
            <a:lvl2pPr marL="403433" indent="0" algn="ctr">
              <a:buNone/>
            </a:lvl2pPr>
            <a:lvl3pPr marL="806867" indent="0" algn="ctr">
              <a:buNone/>
            </a:lvl3pPr>
            <a:lvl4pPr marL="1210300" indent="0" algn="ctr">
              <a:buNone/>
            </a:lvl4pPr>
            <a:lvl5pPr marL="1613733" indent="0" algn="ctr">
              <a:buNone/>
            </a:lvl5pPr>
            <a:lvl6pPr marL="2017166" indent="0" algn="ctr">
              <a:buNone/>
            </a:lvl6pPr>
            <a:lvl7pPr marL="2420600" indent="0" algn="ctr">
              <a:buNone/>
            </a:lvl7pPr>
            <a:lvl8pPr marL="2824033" indent="0" algn="ctr">
              <a:buNone/>
            </a:lvl8pPr>
            <a:lvl9pPr marL="3227466"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D919D67-0F9D-4554-A9AC-09E84A94C1FB}" type="datetime1">
              <a:rPr lang="en-US" smtClean="0">
                <a:solidFill>
                  <a:srgbClr val="DBF5F9">
                    <a:shade val="90000"/>
                  </a:srgbClr>
                </a:solidFill>
              </a:rPr>
              <a:pPr/>
              <a:t>11/30/2018</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13236E56-D74C-477E-AD80-5B1A8B5FFFD9}"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687910946"/>
      </p:ext>
    </p:extLst>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D048E5-6F55-4D7C-AE6B-8EFF29E9020B}" type="datetime1">
              <a:rPr lang="en-US" smtClean="0">
                <a:solidFill>
                  <a:srgbClr val="04617B">
                    <a:shade val="90000"/>
                  </a:srgbClr>
                </a:solidFill>
              </a:rPr>
              <a:pPr/>
              <a:t>11/30/2018</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8622555F-07A9-4A12-B2A6-6158FA5DCA3B}"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615265744"/>
      </p:ext>
    </p:extLst>
  </p:cSld>
  <p:clrMapOvr>
    <a:masterClrMapping/>
  </p:clrMapOvr>
  <p:transition spd="med"/>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7"/>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941"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5"/>
            <a:ext cx="10363200" cy="1509712"/>
          </a:xfrm>
        </p:spPr>
        <p:txBody>
          <a:bodyPr lIns="45720" rIns="45720" anchor="t"/>
          <a:lstStyle>
            <a:lvl1pPr marL="0" indent="0">
              <a:buNone/>
              <a:defRPr sz="1941">
                <a:solidFill>
                  <a:schemeClr val="tx1"/>
                </a:solidFill>
              </a:defRPr>
            </a:lvl1pPr>
            <a:lvl2pPr>
              <a:buNone/>
              <a:defRPr sz="1588">
                <a:solidFill>
                  <a:schemeClr val="tx1">
                    <a:tint val="75000"/>
                  </a:schemeClr>
                </a:solidFill>
              </a:defRPr>
            </a:lvl2pPr>
            <a:lvl3pPr>
              <a:buNone/>
              <a:defRPr sz="1412">
                <a:solidFill>
                  <a:schemeClr val="tx1">
                    <a:tint val="75000"/>
                  </a:schemeClr>
                </a:solidFill>
              </a:defRPr>
            </a:lvl3pPr>
            <a:lvl4pPr>
              <a:buNone/>
              <a:defRPr sz="1235">
                <a:solidFill>
                  <a:schemeClr val="tx1">
                    <a:tint val="75000"/>
                  </a:schemeClr>
                </a:solidFill>
              </a:defRPr>
            </a:lvl4pPr>
            <a:lvl5pPr>
              <a:buNone/>
              <a:defRPr sz="1235">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87CB582-5BD5-4F45-9501-6156421E772E}" type="datetime1">
              <a:rPr lang="en-US" smtClean="0">
                <a:solidFill>
                  <a:srgbClr val="DBF5F9">
                    <a:shade val="90000"/>
                  </a:srgbClr>
                </a:solidFill>
              </a:rPr>
              <a:pPr/>
              <a:t>11/30/2018</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2E937BF0-3F9C-4A8A-8DD5-79748B5ADB22}"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164317966"/>
      </p:ext>
    </p:extLst>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294"/>
            </a:lvl1pPr>
            <a:lvl2pPr>
              <a:defRPr sz="2118"/>
            </a:lvl2pPr>
            <a:lvl3pPr>
              <a:defRPr sz="1765"/>
            </a:lvl3pPr>
            <a:lvl4pPr>
              <a:defRPr sz="1588"/>
            </a:lvl4pPr>
            <a:lvl5pPr>
              <a:defRPr sz="1588"/>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294"/>
            </a:lvl1pPr>
            <a:lvl2pPr>
              <a:defRPr sz="2118"/>
            </a:lvl2pPr>
            <a:lvl3pPr>
              <a:defRPr sz="1765"/>
            </a:lvl3pPr>
            <a:lvl4pPr>
              <a:defRPr sz="1588"/>
            </a:lvl4pPr>
            <a:lvl5pPr>
              <a:defRPr sz="1588"/>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33AC44F-939E-44DD-8A7F-4C5AB79B72EF}" type="datetime1">
              <a:rPr lang="en-US" smtClean="0">
                <a:solidFill>
                  <a:srgbClr val="04617B">
                    <a:shade val="90000"/>
                  </a:srgbClr>
                </a:solidFill>
              </a:rPr>
              <a:pPr/>
              <a:t>11/30/2018</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2C148BC9-AA0F-45D8-A49D-893E4C5501FB}"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697750758"/>
      </p:ext>
    </p:extLst>
  </p:cSld>
  <p:clrMapOvr>
    <a:masterClrMapping/>
  </p:clrMapOvr>
  <p:transition spd="med"/>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2" y="1855248"/>
            <a:ext cx="5386917" cy="659352"/>
          </a:xfrm>
        </p:spPr>
        <p:txBody>
          <a:bodyPr lIns="45720" tIns="0" rIns="45720" bIns="0" anchor="ctr">
            <a:noAutofit/>
          </a:bodyPr>
          <a:lstStyle>
            <a:lvl1pPr marL="0" indent="0">
              <a:buNone/>
              <a:defRPr sz="2118" b="1" cap="none" baseline="0">
                <a:solidFill>
                  <a:schemeClr val="tx2"/>
                </a:solidFill>
                <a:effectLst/>
              </a:defRPr>
            </a:lvl1pPr>
            <a:lvl2pPr>
              <a:buNone/>
              <a:defRPr sz="1765" b="1"/>
            </a:lvl2pPr>
            <a:lvl3pPr>
              <a:buNone/>
              <a:defRPr sz="1588" b="1"/>
            </a:lvl3pPr>
            <a:lvl4pPr>
              <a:buNone/>
              <a:defRPr sz="1412" b="1"/>
            </a:lvl4pPr>
            <a:lvl5pPr>
              <a:buNone/>
              <a:defRPr sz="1412"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1859759"/>
            <a:ext cx="5389033" cy="654843"/>
          </a:xfrm>
        </p:spPr>
        <p:txBody>
          <a:bodyPr lIns="45720" tIns="0" rIns="45720" bIns="0" anchor="ctr"/>
          <a:lstStyle>
            <a:lvl1pPr marL="0" indent="0">
              <a:buNone/>
              <a:defRPr sz="2118" b="1" cap="none" baseline="0">
                <a:solidFill>
                  <a:schemeClr val="tx2"/>
                </a:solidFill>
                <a:effectLst/>
              </a:defRPr>
            </a:lvl1pPr>
            <a:lvl2pPr>
              <a:buNone/>
              <a:defRPr sz="1765" b="1"/>
            </a:lvl2pPr>
            <a:lvl3pPr>
              <a:buNone/>
              <a:defRPr sz="1588" b="1"/>
            </a:lvl3pPr>
            <a:lvl4pPr>
              <a:buNone/>
              <a:defRPr sz="1412" b="1"/>
            </a:lvl4pPr>
            <a:lvl5pPr>
              <a:buNone/>
              <a:defRPr sz="1412"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2" y="2514601"/>
            <a:ext cx="5386917" cy="3845720"/>
          </a:xfrm>
        </p:spPr>
        <p:txBody>
          <a:bodyPr tIns="0"/>
          <a:lstStyle>
            <a:lvl1pPr>
              <a:defRPr sz="1941"/>
            </a:lvl1pPr>
            <a:lvl2pPr>
              <a:defRPr sz="1765"/>
            </a:lvl2pPr>
            <a:lvl3pPr>
              <a:defRPr sz="1588"/>
            </a:lvl3pPr>
            <a:lvl4pPr>
              <a:defRPr sz="1412"/>
            </a:lvl4pPr>
            <a:lvl5pPr>
              <a:defRPr sz="1412"/>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9" y="2514601"/>
            <a:ext cx="5389033" cy="3845720"/>
          </a:xfrm>
        </p:spPr>
        <p:txBody>
          <a:bodyPr tIns="0"/>
          <a:lstStyle>
            <a:lvl1pPr>
              <a:defRPr sz="1941"/>
            </a:lvl1pPr>
            <a:lvl2pPr>
              <a:defRPr sz="1765"/>
            </a:lvl2pPr>
            <a:lvl3pPr>
              <a:defRPr sz="1588"/>
            </a:lvl3pPr>
            <a:lvl4pPr>
              <a:defRPr sz="1412"/>
            </a:lvl4pPr>
            <a:lvl5pPr>
              <a:defRPr sz="1412"/>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C1B70D3-CEEA-4D7B-B314-55714D2C3428}" type="datetime1">
              <a:rPr lang="en-US" smtClean="0">
                <a:solidFill>
                  <a:srgbClr val="04617B">
                    <a:shade val="90000"/>
                  </a:srgbClr>
                </a:solidFill>
              </a:rPr>
              <a:pPr/>
              <a:t>11/30/2018</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8B3CBDE0-1EB7-4DEC-9C21-5F0AB693F8A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769142896"/>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923670-BF61-4686-B004-DF0CE40210A1}" type="datetimeFigureOut">
              <a:rPr lang="en-US" smtClean="0"/>
              <a:t>11/30/2018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B5676C-3162-4A6D-B3D4-31C0675F19B4}" type="slidenum">
              <a:rPr lang="en-US" smtClean="0"/>
              <a:t>‹#›</a:t>
            </a:fld>
            <a:endParaRPr lang="en-US"/>
          </a:p>
        </p:txBody>
      </p:sp>
    </p:spTree>
    <p:extLst>
      <p:ext uri="{BB962C8B-B14F-4D97-AF65-F5344CB8AC3E}">
        <p14:creationId xmlns:p14="http://schemas.microsoft.com/office/powerpoint/2010/main" val="6365008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412"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00868DB-5381-4D35-A7A8-4AAAB3EAD69C}" type="datetime1">
              <a:rPr lang="en-US" smtClean="0">
                <a:solidFill>
                  <a:srgbClr val="04617B">
                    <a:shade val="90000"/>
                  </a:srgbClr>
                </a:solidFill>
              </a:rPr>
              <a:pPr/>
              <a:t>11/30/2018</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3E70B108-68BE-4A18-BC3C-F3EB8219AD90}"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242193722"/>
      </p:ext>
    </p:extLst>
  </p:cSld>
  <p:clrMapOvr>
    <a:masterClrMapping/>
  </p:clrMapOvr>
  <p:transition spd="med"/>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86181-D5B6-4D55-9C1E-07BDA6217601}" type="datetime1">
              <a:rPr lang="en-US" smtClean="0">
                <a:solidFill>
                  <a:srgbClr val="04617B">
                    <a:shade val="90000"/>
                  </a:srgbClr>
                </a:solidFill>
              </a:rPr>
              <a:pPr/>
              <a:t>11/30/2018</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358578BE-6259-411C-B8BE-B3552B8B5C5A}"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1130861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294"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235"/>
            </a:lvl1pPr>
            <a:lvl2pPr indent="0" algn="l">
              <a:buNone/>
              <a:defRPr sz="1059"/>
            </a:lvl2pPr>
            <a:lvl3pPr indent="0" algn="l">
              <a:buNone/>
              <a:defRPr sz="882"/>
            </a:lvl3pPr>
            <a:lvl4pPr indent="0" algn="l">
              <a:buNone/>
              <a:defRPr sz="794"/>
            </a:lvl4pPr>
            <a:lvl5pPr indent="0" algn="l">
              <a:buNone/>
              <a:defRPr sz="794"/>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471"/>
            </a:lvl1pPr>
            <a:lvl2pPr>
              <a:defRPr sz="2294"/>
            </a:lvl2pPr>
            <a:lvl3pPr>
              <a:defRPr sz="2118"/>
            </a:lvl3pPr>
            <a:lvl4pPr>
              <a:defRPr sz="1765"/>
            </a:lvl4pPr>
            <a:lvl5pPr>
              <a:defRPr sz="1588"/>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E5FEED8-CD1F-439C-A2FD-51C3AD6CF22A}" type="datetime1">
              <a:rPr lang="en-US" smtClean="0">
                <a:solidFill>
                  <a:srgbClr val="04617B">
                    <a:shade val="90000"/>
                  </a:srgbClr>
                </a:solidFill>
              </a:rPr>
              <a:pPr/>
              <a:t>11/30/2018</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089F5F30-3A23-4C1A-AB9C-799C9874EB43}"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521033035"/>
      </p:ext>
    </p:extLst>
  </p:cSld>
  <p:clrMapOvr>
    <a:masterClrMapping/>
  </p:clrMapOvr>
  <p:transition spd="med"/>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326" dirty="0">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326" dirty="0">
              <a:solidFill>
                <a:prstClr val="white"/>
              </a:solidFill>
            </a:endParaRPr>
          </a:p>
        </p:txBody>
      </p:sp>
      <p:sp>
        <p:nvSpPr>
          <p:cNvPr id="2" name="Title 1"/>
          <p:cNvSpPr>
            <a:spLocks noGrp="1"/>
          </p:cNvSpPr>
          <p:nvPr>
            <p:ph type="title"/>
          </p:nvPr>
        </p:nvSpPr>
        <p:spPr>
          <a:xfrm>
            <a:off x="812801" y="1176998"/>
            <a:ext cx="2950464" cy="1582621"/>
          </a:xfrm>
        </p:spPr>
        <p:txBody>
          <a:bodyPr vert="horz" lIns="45720" tIns="45720" rIns="45720" bIns="45720" anchor="b"/>
          <a:lstStyle>
            <a:lvl1pPr algn="l">
              <a:buNone/>
              <a:defRPr sz="1765"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21"/>
              </a:spcBef>
              <a:buFontTx/>
              <a:buNone/>
              <a:defRPr sz="1147"/>
            </a:lvl1pPr>
            <a:lvl2pPr>
              <a:defRPr sz="1059"/>
            </a:lvl2pPr>
            <a:lvl3pPr>
              <a:defRPr sz="882"/>
            </a:lvl3pPr>
            <a:lvl4pPr>
              <a:defRPr sz="794"/>
            </a:lvl4pPr>
            <a:lvl5pPr>
              <a:defRPr sz="794"/>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4ADD9DF-6F15-437A-ABED-98745EEB615B}" type="datetime1">
              <a:rPr lang="en-US" smtClean="0">
                <a:solidFill>
                  <a:srgbClr val="04617B">
                    <a:shade val="90000"/>
                  </a:srgbClr>
                </a:solidFill>
              </a:rPr>
              <a:pPr/>
              <a:t>11/30/2018</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7A0B286C-2E3C-4D85-BE9B-CEEB10AF398D}"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2824"/>
            </a:lvl1pPr>
          </a:lstStyle>
          <a:p>
            <a:r>
              <a:rPr kumimoji="0" lang="en-US" dirty="0" smtClean="0"/>
              <a:t>Click icon to add picture</a:t>
            </a:r>
            <a:endParaRPr kumimoji="0" lang="en-US" dirty="0"/>
          </a:p>
        </p:txBody>
      </p:sp>
      <p:sp>
        <p:nvSpPr>
          <p:cNvPr id="10" name="Freeform 9"/>
          <p:cNvSpPr>
            <a:spLocks/>
          </p:cNvSpPr>
          <p:nvPr/>
        </p:nvSpPr>
        <p:spPr bwMode="auto">
          <a:xfrm flipV="1">
            <a:off x="-12700" y="5816601"/>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0682" tIns="40341" rIns="80682" bIns="40341" anchor="t" compatLnSpc="1"/>
          <a:lstStyle/>
          <a:p>
            <a:pPr fontAlgn="base">
              <a:spcBef>
                <a:spcPct val="0"/>
              </a:spcBef>
              <a:spcAft>
                <a:spcPct val="0"/>
              </a:spcAft>
            </a:pPr>
            <a:endParaRPr lang="en-US" sz="4326" dirty="0">
              <a:solidFill>
                <a:prstClr val="black"/>
              </a:solidFill>
            </a:endParaRPr>
          </a:p>
        </p:txBody>
      </p:sp>
      <p:sp>
        <p:nvSpPr>
          <p:cNvPr id="11" name="Freeform 10"/>
          <p:cNvSpPr>
            <a:spLocks/>
          </p:cNvSpPr>
          <p:nvPr/>
        </p:nvSpPr>
        <p:spPr bwMode="auto">
          <a:xfrm flipV="1">
            <a:off x="5842000" y="6219827"/>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0682" tIns="40341" rIns="80682" bIns="40341" anchor="t" compatLnSpc="1"/>
          <a:lstStyle/>
          <a:p>
            <a:pPr fontAlgn="base">
              <a:spcBef>
                <a:spcPct val="0"/>
              </a:spcBef>
              <a:spcAft>
                <a:spcPct val="0"/>
              </a:spcAft>
            </a:pPr>
            <a:endParaRPr lang="en-US" sz="4326" dirty="0">
              <a:solidFill>
                <a:prstClr val="black"/>
              </a:solidFill>
            </a:endParaRPr>
          </a:p>
        </p:txBody>
      </p:sp>
    </p:spTree>
    <p:extLst>
      <p:ext uri="{BB962C8B-B14F-4D97-AF65-F5344CB8AC3E}">
        <p14:creationId xmlns:p14="http://schemas.microsoft.com/office/powerpoint/2010/main" val="3207385885"/>
      </p:ext>
    </p:extLst>
  </p:cSld>
  <p:clrMapOvr>
    <a:masterClrMapping/>
  </p:clrMapOvr>
  <p:transition spd="med"/>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87CC8D-5B17-47E5-863F-6CB6048767F2}" type="datetime1">
              <a:rPr lang="en-US" smtClean="0">
                <a:solidFill>
                  <a:srgbClr val="04617B">
                    <a:shade val="90000"/>
                  </a:srgbClr>
                </a:solidFill>
              </a:rPr>
              <a:pPr/>
              <a:t>11/30/2018</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17B9CD7E-ED61-43FE-A619-50277602CC95}"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680397624"/>
      </p:ext>
    </p:extLst>
  </p:cSld>
  <p:clrMapOvr>
    <a:masterClrMapping/>
  </p:clrMapOvr>
  <p:transition spd="med"/>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38F132-237E-4532-902D-6BB073E6380E}" type="datetime1">
              <a:rPr lang="en-US" smtClean="0">
                <a:solidFill>
                  <a:srgbClr val="04617B">
                    <a:shade val="90000"/>
                  </a:srgbClr>
                </a:solidFill>
              </a:rPr>
              <a:pPr/>
              <a:t>11/30/2018</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FE618A53-A77E-4C92-B6D1-4A649953CD48}"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121791610"/>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923670-BF61-4686-B004-DF0CE40210A1}" type="datetimeFigureOut">
              <a:rPr lang="en-US" smtClean="0"/>
              <a:t>11/30/2018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B5676C-3162-4A6D-B3D4-31C0675F19B4}" type="slidenum">
              <a:rPr lang="en-US" smtClean="0"/>
              <a:t>‹#›</a:t>
            </a:fld>
            <a:endParaRPr lang="en-US"/>
          </a:p>
        </p:txBody>
      </p:sp>
    </p:spTree>
    <p:extLst>
      <p:ext uri="{BB962C8B-B14F-4D97-AF65-F5344CB8AC3E}">
        <p14:creationId xmlns:p14="http://schemas.microsoft.com/office/powerpoint/2010/main" val="946923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23670-BF61-4686-B004-DF0CE40210A1}" type="datetimeFigureOut">
              <a:rPr lang="en-US" smtClean="0"/>
              <a:t>11/30/2018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B5676C-3162-4A6D-B3D4-31C0675F19B4}" type="slidenum">
              <a:rPr lang="en-US" smtClean="0"/>
              <a:t>‹#›</a:t>
            </a:fld>
            <a:endParaRPr lang="en-US"/>
          </a:p>
        </p:txBody>
      </p:sp>
    </p:spTree>
    <p:extLst>
      <p:ext uri="{BB962C8B-B14F-4D97-AF65-F5344CB8AC3E}">
        <p14:creationId xmlns:p14="http://schemas.microsoft.com/office/powerpoint/2010/main" val="2582591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923670-BF61-4686-B004-DF0CE40210A1}"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5676C-3162-4A6D-B3D4-31C0675F19B4}" type="slidenum">
              <a:rPr lang="en-US" smtClean="0"/>
              <a:t>‹#›</a:t>
            </a:fld>
            <a:endParaRPr lang="en-US"/>
          </a:p>
        </p:txBody>
      </p:sp>
    </p:spTree>
    <p:extLst>
      <p:ext uri="{BB962C8B-B14F-4D97-AF65-F5344CB8AC3E}">
        <p14:creationId xmlns:p14="http://schemas.microsoft.com/office/powerpoint/2010/main" val="146330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923670-BF61-4686-B004-DF0CE40210A1}"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5676C-3162-4A6D-B3D4-31C0675F19B4}" type="slidenum">
              <a:rPr lang="en-US" smtClean="0"/>
              <a:t>‹#›</a:t>
            </a:fld>
            <a:endParaRPr lang="en-US"/>
          </a:p>
        </p:txBody>
      </p:sp>
    </p:spTree>
    <p:extLst>
      <p:ext uri="{BB962C8B-B14F-4D97-AF65-F5344CB8AC3E}">
        <p14:creationId xmlns:p14="http://schemas.microsoft.com/office/powerpoint/2010/main" val="369037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w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23670-BF61-4686-B004-DF0CE40210A1}" type="datetimeFigureOut">
              <a:rPr lang="en-US" smtClean="0"/>
              <a:t>11/30/2018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5676C-3162-4A6D-B3D4-31C0675F19B4}" type="slidenum">
              <a:rPr lang="en-US" smtClean="0"/>
              <a:t>‹#›</a:t>
            </a:fld>
            <a:endParaRPr lang="en-US"/>
          </a:p>
        </p:txBody>
      </p:sp>
    </p:spTree>
    <p:extLst>
      <p:ext uri="{BB962C8B-B14F-4D97-AF65-F5344CB8AC3E}">
        <p14:creationId xmlns:p14="http://schemas.microsoft.com/office/powerpoint/2010/main" val="2852339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70B1D4-C781-4628-B0D6-3372EA870BA7}" type="datetimeFigureOut">
              <a:rPr lang="en-US" smtClean="0">
                <a:solidFill>
                  <a:prstClr val="black">
                    <a:tint val="75000"/>
                  </a:prstClr>
                </a:solidFill>
              </a:rPr>
              <a:pPr/>
              <a:t>11/30/2018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F57CA-D64A-4EBD-9070-C2E0313ACD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9662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dpi="0" rotWithShape="1">
            <a:blip r:embed="rId13" cstate="print">
              <a:alphaModFix amt="15000"/>
              <a:extLst>
                <a:ext uri="{28A0092B-C50C-407E-A947-70E740481C1C}">
                  <a14:useLocalDpi xmlns:a14="http://schemas.microsoft.com/office/drawing/2010/main"/>
                </a:ext>
              </a:extLst>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914400" y="274638"/>
            <a:ext cx="103632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600201"/>
            <a:ext cx="103632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34400" y="6416676"/>
            <a:ext cx="26416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39F34D91-5F8C-43C6-B9E4-A90BE3B99A8B}" type="datetimeFigureOut">
              <a:rPr lang="en-US"/>
              <a:pPr/>
              <a:t>11/30/2018</a:t>
            </a:fld>
            <a:endParaRPr dirty="0"/>
          </a:p>
        </p:txBody>
      </p:sp>
      <p:sp>
        <p:nvSpPr>
          <p:cNvPr id="5" name="Footer Placeholder 4"/>
          <p:cNvSpPr>
            <a:spLocks noGrp="1"/>
          </p:cNvSpPr>
          <p:nvPr>
            <p:ph type="ftr" sz="quarter" idx="3"/>
          </p:nvPr>
        </p:nvSpPr>
        <p:spPr>
          <a:xfrm>
            <a:off x="304800" y="6416676"/>
            <a:ext cx="38608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11277600" y="6416676"/>
            <a:ext cx="609600" cy="365125"/>
          </a:xfrm>
          <a:prstGeom prst="rect">
            <a:avLst/>
          </a:prstGeom>
        </p:spPr>
        <p:txBody>
          <a:bodyPr vert="horz" lIns="0" tIns="45720" rIns="0" bIns="0" rtlCol="0" anchor="b" anchorCtr="0"/>
          <a:lstStyle>
            <a:lvl1pPr algn="r">
              <a:defRPr sz="1100" b="1" baseline="0">
                <a:solidFill>
                  <a:srgbClr val="4D4D4D"/>
                </a:solidFill>
              </a:defRPr>
            </a:lvl1pPr>
          </a:lstStyle>
          <a:p>
            <a:fld id="{D98E4EE5-1423-427B-B91C-7F99CC48678F}" type="slidenum">
              <a:rPr lang="en-US" smtClean="0"/>
              <a:pPr/>
              <a:t>‹#›</a:t>
            </a:fld>
            <a:endParaRPr lang="en-US" dirty="0"/>
          </a:p>
        </p:txBody>
      </p:sp>
    </p:spTree>
    <p:extLst>
      <p:ext uri="{BB962C8B-B14F-4D97-AF65-F5344CB8AC3E}">
        <p14:creationId xmlns:p14="http://schemas.microsoft.com/office/powerpoint/2010/main" val="264466783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15805-6619-44FC-92EE-D083CEFDE3AF}" type="datetimeFigureOut">
              <a:rPr lang="en-US" smtClean="0">
                <a:solidFill>
                  <a:prstClr val="black">
                    <a:tint val="75000"/>
                  </a:prstClr>
                </a:solidFill>
              </a:rPr>
              <a:pPr/>
              <a:t>11/30/2018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EC1D8-CD74-4DC6-B547-B38C6767D5D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5588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3"/>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80682" tIns="40341" rIns="80682" bIns="40341" anchor="t" compatLnSpc="1"/>
          <a:lstStyle/>
          <a:p>
            <a:pPr fontAlgn="base">
              <a:spcBef>
                <a:spcPct val="0"/>
              </a:spcBef>
              <a:spcAft>
                <a:spcPct val="0"/>
              </a:spcAft>
            </a:pPr>
            <a:endParaRPr lang="en-US" sz="4326" dirty="0">
              <a:solidFill>
                <a:prstClr val="black"/>
              </a:solidFill>
            </a:endParaRPr>
          </a:p>
        </p:txBody>
      </p:sp>
      <p:sp>
        <p:nvSpPr>
          <p:cNvPr id="8" name="Freeform 7"/>
          <p:cNvSpPr>
            <a:spLocks/>
          </p:cNvSpPr>
          <p:nvPr/>
        </p:nvSpPr>
        <p:spPr bwMode="auto">
          <a:xfrm>
            <a:off x="5842000" y="-7143"/>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80682" tIns="40341" rIns="80682" bIns="40341" anchor="t" compatLnSpc="1"/>
          <a:lstStyle/>
          <a:p>
            <a:pPr fontAlgn="base">
              <a:spcBef>
                <a:spcPct val="0"/>
              </a:spcBef>
              <a:spcAft>
                <a:spcPct val="0"/>
              </a:spcAft>
            </a:pPr>
            <a:endParaRPr lang="en-US" sz="4326" dirty="0">
              <a:solidFill>
                <a:prstClr val="black"/>
              </a:solidFill>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059">
                <a:solidFill>
                  <a:schemeClr val="tx2">
                    <a:shade val="90000"/>
                  </a:schemeClr>
                </a:solidFill>
              </a:defRPr>
            </a:lvl1pPr>
          </a:lstStyle>
          <a:p>
            <a:pPr fontAlgn="base">
              <a:spcBef>
                <a:spcPct val="0"/>
              </a:spcBef>
              <a:spcAft>
                <a:spcPct val="0"/>
              </a:spcAft>
            </a:pPr>
            <a:fld id="{AA26063E-4362-4892-B805-D888CCF868E6}" type="datetime1">
              <a:rPr lang="en-US" smtClean="0">
                <a:solidFill>
                  <a:srgbClr val="04617B">
                    <a:shade val="90000"/>
                  </a:srgbClr>
                </a:solidFill>
                <a:latin typeface="Arial" charset="0"/>
              </a:rPr>
              <a:pPr fontAlgn="base">
                <a:spcBef>
                  <a:spcPct val="0"/>
                </a:spcBef>
                <a:spcAft>
                  <a:spcPct val="0"/>
                </a:spcAft>
              </a:pPr>
              <a:t>11/30/2018</a:t>
            </a:fld>
            <a:endParaRPr lang="en-US" dirty="0">
              <a:solidFill>
                <a:srgbClr val="04617B">
                  <a:shade val="90000"/>
                </a:srgbClr>
              </a:solidFill>
              <a:latin typeface="Arial" charset="0"/>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059">
                <a:solidFill>
                  <a:schemeClr val="tx2">
                    <a:shade val="90000"/>
                  </a:schemeClr>
                </a:solidFill>
              </a:defRPr>
            </a:lvl1pPr>
          </a:lstStyle>
          <a:p>
            <a:pPr fontAlgn="base">
              <a:spcBef>
                <a:spcPct val="0"/>
              </a:spcBef>
              <a:spcAft>
                <a:spcPct val="0"/>
              </a:spcAft>
            </a:pPr>
            <a:endParaRPr lang="en-US" dirty="0">
              <a:solidFill>
                <a:srgbClr val="04617B">
                  <a:shade val="90000"/>
                </a:srgbClr>
              </a:solidFill>
              <a:latin typeface="Arial" charset="0"/>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059">
                <a:solidFill>
                  <a:schemeClr val="tx2">
                    <a:shade val="90000"/>
                  </a:schemeClr>
                </a:solidFill>
              </a:defRPr>
            </a:lvl1pPr>
          </a:lstStyle>
          <a:p>
            <a:pPr fontAlgn="base">
              <a:spcBef>
                <a:spcPct val="0"/>
              </a:spcBef>
              <a:spcAft>
                <a:spcPct val="0"/>
              </a:spcAft>
            </a:pPr>
            <a:fld id="{3286C253-0D21-41EB-82DF-0CC6C6D75AE7}" type="slidenum">
              <a:rPr lang="en-US" smtClean="0">
                <a:solidFill>
                  <a:srgbClr val="04617B">
                    <a:shade val="90000"/>
                  </a:srgbClr>
                </a:solidFill>
                <a:latin typeface="Arial" charset="0"/>
              </a:rPr>
              <a:pPr fontAlgn="base">
                <a:spcBef>
                  <a:spcPct val="0"/>
                </a:spcBef>
                <a:spcAft>
                  <a:spcPct val="0"/>
                </a:spcAft>
              </a:pPr>
              <a:t>‹#›</a:t>
            </a:fld>
            <a:endParaRPr lang="en-US" dirty="0">
              <a:solidFill>
                <a:srgbClr val="04617B">
                  <a:shade val="90000"/>
                </a:srgbClr>
              </a:solidFill>
              <a:latin typeface="Arial" charset="0"/>
            </a:endParaRPr>
          </a:p>
        </p:txBody>
      </p:sp>
      <p:grpSp>
        <p:nvGrpSpPr>
          <p:cNvPr id="2" name="Group 1"/>
          <p:cNvGrpSpPr/>
          <p:nvPr/>
        </p:nvGrpSpPr>
        <p:grpSpPr>
          <a:xfrm>
            <a:off x="-25356" y="202409"/>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sz="4326" dirty="0">
                <a:solidFill>
                  <a:prstClr val="black"/>
                </a:solidFill>
                <a:latin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sz="4326" dirty="0">
                <a:solidFill>
                  <a:prstClr val="black"/>
                </a:solidFill>
                <a:latin typeface="Arial" charset="0"/>
              </a:endParaRPr>
            </a:p>
          </p:txBody>
        </p:sp>
      </p:grpSp>
    </p:spTree>
    <p:extLst>
      <p:ext uri="{BB962C8B-B14F-4D97-AF65-F5344CB8AC3E}">
        <p14:creationId xmlns:p14="http://schemas.microsoft.com/office/powerpoint/2010/main" val="27663733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p:bldLst>
  </p:timing>
  <p:hf hdr="0" ftr="0"/>
  <p:txStyles>
    <p:titleStyle>
      <a:lvl1pPr algn="l" rtl="0" eaLnBrk="1" latinLnBrk="0" hangingPunct="1">
        <a:spcBef>
          <a:spcPct val="0"/>
        </a:spcBef>
        <a:buNone/>
        <a:defRPr kumimoji="0" sz="4412" b="0" kern="1200">
          <a:ln>
            <a:noFill/>
          </a:ln>
          <a:solidFill>
            <a:schemeClr val="tx2"/>
          </a:solidFill>
          <a:effectLst/>
          <a:latin typeface="+mj-lt"/>
          <a:ea typeface="+mj-ea"/>
          <a:cs typeface="+mj-cs"/>
        </a:defRPr>
      </a:lvl1pPr>
    </p:titleStyle>
    <p:bodyStyle>
      <a:lvl1pPr marL="242060" indent="-242060" algn="l" rtl="0" eaLnBrk="1" latinLnBrk="0" hangingPunct="1">
        <a:spcBef>
          <a:spcPct val="20000"/>
        </a:spcBef>
        <a:buClr>
          <a:schemeClr val="accent3"/>
        </a:buClr>
        <a:buSzPct val="95000"/>
        <a:buFont typeface="Wingdings 2"/>
        <a:buChar char=""/>
        <a:defRPr kumimoji="0" sz="2294" kern="1200">
          <a:solidFill>
            <a:schemeClr val="tx1"/>
          </a:solidFill>
          <a:latin typeface="+mn-lt"/>
          <a:ea typeface="+mn-ea"/>
          <a:cs typeface="+mn-cs"/>
        </a:defRPr>
      </a:lvl1pPr>
      <a:lvl2pPr marL="564807" indent="-217854" algn="l" rtl="0" eaLnBrk="1" latinLnBrk="0" hangingPunct="1">
        <a:spcBef>
          <a:spcPct val="20000"/>
        </a:spcBef>
        <a:buClr>
          <a:schemeClr val="accent1"/>
        </a:buClr>
        <a:buSzPct val="85000"/>
        <a:buFont typeface="Wingdings 2"/>
        <a:buChar char=""/>
        <a:defRPr kumimoji="0" sz="2118" kern="1200">
          <a:solidFill>
            <a:schemeClr val="tx1"/>
          </a:solidFill>
          <a:latin typeface="+mn-lt"/>
          <a:ea typeface="+mn-ea"/>
          <a:cs typeface="+mn-cs"/>
        </a:defRPr>
      </a:lvl2pPr>
      <a:lvl3pPr marL="806867" indent="-217854" algn="l" rtl="0" eaLnBrk="1" latinLnBrk="0" hangingPunct="1">
        <a:spcBef>
          <a:spcPct val="20000"/>
        </a:spcBef>
        <a:buClr>
          <a:schemeClr val="accent2"/>
        </a:buClr>
        <a:buSzPct val="70000"/>
        <a:buFont typeface="Wingdings 2"/>
        <a:buChar char=""/>
        <a:defRPr kumimoji="0" sz="1853" kern="1200">
          <a:solidFill>
            <a:schemeClr val="tx1"/>
          </a:solidFill>
          <a:latin typeface="+mn-lt"/>
          <a:ea typeface="+mn-ea"/>
          <a:cs typeface="+mn-cs"/>
        </a:defRPr>
      </a:lvl3pPr>
      <a:lvl4pPr marL="1048927" indent="-185579" algn="l" rtl="0" eaLnBrk="1" latinLnBrk="0" hangingPunct="1">
        <a:spcBef>
          <a:spcPct val="20000"/>
        </a:spcBef>
        <a:buClr>
          <a:schemeClr val="accent3"/>
        </a:buClr>
        <a:buSzPct val="65000"/>
        <a:buFont typeface="Wingdings 2"/>
        <a:buChar char=""/>
        <a:defRPr kumimoji="0" sz="1765" kern="1200">
          <a:solidFill>
            <a:schemeClr val="tx1"/>
          </a:solidFill>
          <a:latin typeface="+mn-lt"/>
          <a:ea typeface="+mn-ea"/>
          <a:cs typeface="+mn-cs"/>
        </a:defRPr>
      </a:lvl4pPr>
      <a:lvl5pPr marL="1290986" indent="-185579" algn="l" rtl="0" eaLnBrk="1" latinLnBrk="0" hangingPunct="1">
        <a:spcBef>
          <a:spcPct val="20000"/>
        </a:spcBef>
        <a:buClr>
          <a:schemeClr val="accent4"/>
        </a:buClr>
        <a:buSzPct val="65000"/>
        <a:buFont typeface="Wingdings 2"/>
        <a:buChar char=""/>
        <a:defRPr kumimoji="0" sz="1765" kern="1200">
          <a:solidFill>
            <a:schemeClr val="tx1"/>
          </a:solidFill>
          <a:latin typeface="+mn-lt"/>
          <a:ea typeface="+mn-ea"/>
          <a:cs typeface="+mn-cs"/>
        </a:defRPr>
      </a:lvl5pPr>
      <a:lvl6pPr marL="1533046" indent="-185579" algn="l" rtl="0" eaLnBrk="1" latinLnBrk="0" hangingPunct="1">
        <a:spcBef>
          <a:spcPct val="20000"/>
        </a:spcBef>
        <a:buClr>
          <a:schemeClr val="accent5"/>
        </a:buClr>
        <a:buSzPct val="80000"/>
        <a:buFont typeface="Wingdings 2"/>
        <a:buChar char=""/>
        <a:defRPr kumimoji="0" sz="1588" kern="1200">
          <a:solidFill>
            <a:schemeClr val="tx1"/>
          </a:solidFill>
          <a:latin typeface="+mn-lt"/>
          <a:ea typeface="+mn-ea"/>
          <a:cs typeface="+mn-cs"/>
        </a:defRPr>
      </a:lvl6pPr>
      <a:lvl7pPr marL="1694420" indent="-161373" algn="l" rtl="0" eaLnBrk="1" latinLnBrk="0" hangingPunct="1">
        <a:spcBef>
          <a:spcPct val="20000"/>
        </a:spcBef>
        <a:buClr>
          <a:schemeClr val="accent6"/>
        </a:buClr>
        <a:buSzPct val="80000"/>
        <a:buFont typeface="Wingdings 2"/>
        <a:buChar char=""/>
        <a:defRPr kumimoji="0" sz="1412" kern="1200" baseline="0">
          <a:solidFill>
            <a:schemeClr val="tx1"/>
          </a:solidFill>
          <a:latin typeface="+mn-lt"/>
          <a:ea typeface="+mn-ea"/>
          <a:cs typeface="+mn-cs"/>
        </a:defRPr>
      </a:lvl7pPr>
      <a:lvl8pPr marL="1936480" indent="-161373" algn="l" rtl="0" eaLnBrk="1" latinLnBrk="0" hangingPunct="1">
        <a:spcBef>
          <a:spcPct val="20000"/>
        </a:spcBef>
        <a:buClr>
          <a:schemeClr val="tx2"/>
        </a:buClr>
        <a:buChar char="•"/>
        <a:defRPr kumimoji="0" sz="1412" kern="1200">
          <a:solidFill>
            <a:schemeClr val="tx1"/>
          </a:solidFill>
          <a:latin typeface="+mn-lt"/>
          <a:ea typeface="+mn-ea"/>
          <a:cs typeface="+mn-cs"/>
        </a:defRPr>
      </a:lvl8pPr>
      <a:lvl9pPr marL="2178540" indent="-161373" algn="l" rtl="0" eaLnBrk="1" latinLnBrk="0" hangingPunct="1">
        <a:spcBef>
          <a:spcPct val="20000"/>
        </a:spcBef>
        <a:buClr>
          <a:schemeClr val="tx2"/>
        </a:buClr>
        <a:buFontTx/>
        <a:buChar char="•"/>
        <a:defRPr kumimoji="0" sz="1235"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03433" algn="l" rtl="0" eaLnBrk="1" latinLnBrk="0" hangingPunct="1">
        <a:defRPr kumimoji="0" kern="1200">
          <a:solidFill>
            <a:schemeClr val="tx1"/>
          </a:solidFill>
          <a:latin typeface="+mn-lt"/>
          <a:ea typeface="+mn-ea"/>
          <a:cs typeface="+mn-cs"/>
        </a:defRPr>
      </a:lvl2pPr>
      <a:lvl3pPr marL="806867" algn="l" rtl="0" eaLnBrk="1" latinLnBrk="0" hangingPunct="1">
        <a:defRPr kumimoji="0" kern="1200">
          <a:solidFill>
            <a:schemeClr val="tx1"/>
          </a:solidFill>
          <a:latin typeface="+mn-lt"/>
          <a:ea typeface="+mn-ea"/>
          <a:cs typeface="+mn-cs"/>
        </a:defRPr>
      </a:lvl3pPr>
      <a:lvl4pPr marL="1210300" algn="l" rtl="0" eaLnBrk="1" latinLnBrk="0" hangingPunct="1">
        <a:defRPr kumimoji="0" kern="1200">
          <a:solidFill>
            <a:schemeClr val="tx1"/>
          </a:solidFill>
          <a:latin typeface="+mn-lt"/>
          <a:ea typeface="+mn-ea"/>
          <a:cs typeface="+mn-cs"/>
        </a:defRPr>
      </a:lvl4pPr>
      <a:lvl5pPr marL="1613733" algn="l" rtl="0" eaLnBrk="1" latinLnBrk="0" hangingPunct="1">
        <a:defRPr kumimoji="0" kern="1200">
          <a:solidFill>
            <a:schemeClr val="tx1"/>
          </a:solidFill>
          <a:latin typeface="+mn-lt"/>
          <a:ea typeface="+mn-ea"/>
          <a:cs typeface="+mn-cs"/>
        </a:defRPr>
      </a:lvl5pPr>
      <a:lvl6pPr marL="2017166" algn="l" rtl="0" eaLnBrk="1" latinLnBrk="0" hangingPunct="1">
        <a:defRPr kumimoji="0" kern="1200">
          <a:solidFill>
            <a:schemeClr val="tx1"/>
          </a:solidFill>
          <a:latin typeface="+mn-lt"/>
          <a:ea typeface="+mn-ea"/>
          <a:cs typeface="+mn-cs"/>
        </a:defRPr>
      </a:lvl6pPr>
      <a:lvl7pPr marL="2420600" algn="l" rtl="0" eaLnBrk="1" latinLnBrk="0" hangingPunct="1">
        <a:defRPr kumimoji="0" kern="1200">
          <a:solidFill>
            <a:schemeClr val="tx1"/>
          </a:solidFill>
          <a:latin typeface="+mn-lt"/>
          <a:ea typeface="+mn-ea"/>
          <a:cs typeface="+mn-cs"/>
        </a:defRPr>
      </a:lvl7pPr>
      <a:lvl8pPr marL="2824033" algn="l" rtl="0" eaLnBrk="1" latinLnBrk="0" hangingPunct="1">
        <a:defRPr kumimoji="0" kern="1200">
          <a:solidFill>
            <a:schemeClr val="tx1"/>
          </a:solidFill>
          <a:latin typeface="+mn-lt"/>
          <a:ea typeface="+mn-ea"/>
          <a:cs typeface="+mn-cs"/>
        </a:defRPr>
      </a:lvl8pPr>
      <a:lvl9pPr marL="322746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5.xml"/><Relationship Id="rId1" Type="http://schemas.openxmlformats.org/officeDocument/2006/relationships/tags" Target="../tags/tag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dec.alaska.gov/eh/solid-waste" TargetMode="Externa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p:cNvSpPr>
            <a:spLocks noGrp="1" noChangeArrowheads="1"/>
          </p:cNvSpPr>
          <p:nvPr>
            <p:ph type="ctrTitle"/>
          </p:nvPr>
        </p:nvSpPr>
        <p:spPr>
          <a:xfrm>
            <a:off x="2599765" y="1277471"/>
            <a:ext cx="7059706" cy="1680882"/>
          </a:xfrm>
        </p:spPr>
        <p:txBody>
          <a:bodyPr/>
          <a:lstStyle/>
          <a:p>
            <a:pPr algn="ctr"/>
            <a:r>
              <a:rPr lang="en-US" sz="4236" dirty="0">
                <a:solidFill>
                  <a:srgbClr val="FFCC00"/>
                </a:solidFill>
              </a:rPr>
              <a:t>Alaska Department of Environmental Conservation</a:t>
            </a:r>
          </a:p>
        </p:txBody>
      </p:sp>
      <p:sp>
        <p:nvSpPr>
          <p:cNvPr id="66563" name="Rectangle 3"/>
          <p:cNvSpPr>
            <a:spLocks noGrp="1" noChangeArrowheads="1"/>
          </p:cNvSpPr>
          <p:nvPr>
            <p:ph type="subTitle" idx="1"/>
          </p:nvPr>
        </p:nvSpPr>
        <p:spPr>
          <a:xfrm>
            <a:off x="3195918" y="3025588"/>
            <a:ext cx="5867400" cy="1353024"/>
          </a:xfrm>
        </p:spPr>
        <p:txBody>
          <a:bodyPr>
            <a:normAutofit fontScale="92500"/>
          </a:bodyPr>
          <a:lstStyle/>
          <a:p>
            <a:pPr algn="ctr">
              <a:lnSpc>
                <a:spcPct val="90000"/>
              </a:lnSpc>
            </a:pPr>
            <a:r>
              <a:rPr lang="en-US" b="1" dirty="0" smtClean="0"/>
              <a:t>Conserving, improving and protecting Alaska’s Natural resources and environment to enhance the health, safety, economic and social well-being of Alaskans </a:t>
            </a:r>
            <a:endParaRPr lang="en-US" b="1" dirty="0"/>
          </a:p>
        </p:txBody>
      </p:sp>
      <p:sp>
        <p:nvSpPr>
          <p:cNvPr id="66565" name="Text Box 5"/>
          <p:cNvSpPr txBox="1">
            <a:spLocks noChangeArrowheads="1"/>
          </p:cNvSpPr>
          <p:nvPr/>
        </p:nvSpPr>
        <p:spPr bwMode="auto">
          <a:xfrm>
            <a:off x="3944471" y="5189148"/>
            <a:ext cx="5351930" cy="336695"/>
          </a:xfrm>
          <a:prstGeom prst="rect">
            <a:avLst/>
          </a:prstGeom>
          <a:noFill/>
          <a:ln w="9525">
            <a:noFill/>
            <a:miter lim="800000"/>
            <a:headEnd/>
            <a:tailEnd/>
          </a:ln>
          <a:effectLst/>
        </p:spPr>
        <p:txBody>
          <a:bodyPr wrap="square">
            <a:spAutoFit/>
          </a:bodyPr>
          <a:lstStyle/>
          <a:p>
            <a:pPr eaLnBrk="0" fontAlgn="base" hangingPunct="0">
              <a:spcAft>
                <a:spcPct val="0"/>
              </a:spcAft>
            </a:pPr>
            <a:r>
              <a:rPr lang="en-US" sz="1588" b="1" dirty="0">
                <a:solidFill>
                  <a:prstClr val="white"/>
                </a:solidFill>
                <a:latin typeface="Tahoma" pitchFamily="34" charset="0"/>
              </a:rPr>
              <a:t>Alaska Department of Environmental Conservation </a:t>
            </a:r>
          </a:p>
        </p:txBody>
      </p:sp>
      <p:pic>
        <p:nvPicPr>
          <p:cNvPr id="10" name="Picture 9" descr="DEC Logo 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30825" y="4706470"/>
            <a:ext cx="1613647" cy="154641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333892957"/>
      </p:ext>
    </p:extLst>
  </p:cSld>
  <p:clrMapOvr>
    <a:masterClrMapping/>
  </p:clrMapOvr>
  <p:transition spd="med" advClick="0" advTm="33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2607" y="283779"/>
            <a:ext cx="11829393" cy="6463308"/>
          </a:xfrm>
          <a:prstGeom prst="rect">
            <a:avLst/>
          </a:prstGeom>
          <a:noFill/>
        </p:spPr>
        <p:txBody>
          <a:bodyPr wrap="square" rtlCol="0">
            <a:spAutoFit/>
          </a:bodyPr>
          <a:lstStyle/>
          <a:p>
            <a:r>
              <a:rPr lang="en-US" sz="3600" b="1" dirty="0" smtClean="0"/>
              <a:t>Design Standards for Rural Landfills</a:t>
            </a:r>
          </a:p>
          <a:p>
            <a:endParaRPr lang="en-US" sz="3600" dirty="0" smtClean="0"/>
          </a:p>
          <a:p>
            <a:pPr marL="285750" indent="-285750">
              <a:lnSpc>
                <a:spcPct val="150000"/>
              </a:lnSpc>
              <a:buFont typeface="Arial" panose="020B0604020202020204" pitchFamily="34" charset="0"/>
              <a:buChar char="•"/>
            </a:pPr>
            <a:r>
              <a:rPr lang="en-US" sz="2400" dirty="0" smtClean="0"/>
              <a:t>Must not melt out underlying permafrost</a:t>
            </a:r>
          </a:p>
          <a:p>
            <a:pPr marL="285750" indent="-285750">
              <a:lnSpc>
                <a:spcPct val="150000"/>
              </a:lnSpc>
              <a:buFont typeface="Arial" panose="020B0604020202020204" pitchFamily="34" charset="0"/>
              <a:buChar char="•"/>
            </a:pPr>
            <a:r>
              <a:rPr lang="en-US" sz="2400" dirty="0" smtClean="0"/>
              <a:t>Must not adversely effect wetlands</a:t>
            </a:r>
          </a:p>
          <a:p>
            <a:pPr marL="285750" indent="-285750">
              <a:lnSpc>
                <a:spcPct val="150000"/>
              </a:lnSpc>
              <a:buFont typeface="Arial" panose="020B0604020202020204" pitchFamily="34" charset="0"/>
              <a:buChar char="•"/>
            </a:pPr>
            <a:r>
              <a:rPr lang="en-US" sz="2400" dirty="0" smtClean="0"/>
              <a:t>Keeps waste out of contact with water</a:t>
            </a:r>
          </a:p>
          <a:p>
            <a:pPr marL="285750" indent="-285750">
              <a:lnSpc>
                <a:spcPct val="150000"/>
              </a:lnSpc>
              <a:buFont typeface="Arial" panose="020B0604020202020204" pitchFamily="34" charset="0"/>
              <a:buChar char="•"/>
            </a:pPr>
            <a:r>
              <a:rPr lang="en-US" sz="2400" dirty="0" smtClean="0"/>
              <a:t>Provides access control via fencing or natural berms</a:t>
            </a:r>
          </a:p>
          <a:p>
            <a:pPr marL="285750" indent="-285750">
              <a:lnSpc>
                <a:spcPct val="150000"/>
              </a:lnSpc>
              <a:buFont typeface="Arial" panose="020B0604020202020204" pitchFamily="34" charset="0"/>
              <a:buChar char="•"/>
            </a:pPr>
            <a:r>
              <a:rPr lang="en-US" sz="2400" dirty="0" smtClean="0"/>
              <a:t>Does not allow water to pond on site</a:t>
            </a:r>
          </a:p>
          <a:p>
            <a:pPr marL="285750" indent="-285750">
              <a:lnSpc>
                <a:spcPct val="150000"/>
              </a:lnSpc>
              <a:buFont typeface="Arial" panose="020B0604020202020204" pitchFamily="34" charset="0"/>
              <a:buChar char="•"/>
            </a:pPr>
            <a:r>
              <a:rPr lang="en-US" sz="2400" dirty="0" smtClean="0"/>
              <a:t>Provides a 50ft setback from waste management area and property line of facility</a:t>
            </a:r>
          </a:p>
          <a:p>
            <a:pPr marL="285750" indent="-285750">
              <a:lnSpc>
                <a:spcPct val="150000"/>
              </a:lnSpc>
              <a:buFont typeface="Arial" panose="020B0604020202020204" pitchFamily="34" charset="0"/>
              <a:buChar char="•"/>
            </a:pPr>
            <a:r>
              <a:rPr lang="en-US" sz="2400" dirty="0" smtClean="0"/>
              <a:t>Prevents dust, odor, noise, or other nuisances or hazards to public health, safety, or welfare</a:t>
            </a:r>
          </a:p>
          <a:p>
            <a:pPr marL="285750" indent="-285750">
              <a:lnSpc>
                <a:spcPct val="150000"/>
              </a:lnSpc>
              <a:buFont typeface="Arial" panose="020B0604020202020204" pitchFamily="34" charset="0"/>
              <a:buChar char="•"/>
            </a:pPr>
            <a:r>
              <a:rPr lang="en-US" sz="2400" dirty="0" smtClean="0"/>
              <a:t>Minimizes animal attraction to the landfill</a:t>
            </a:r>
          </a:p>
          <a:p>
            <a:pPr marL="285750" indent="-285750">
              <a:lnSpc>
                <a:spcPct val="150000"/>
              </a:lnSpc>
              <a:buFont typeface="Arial" panose="020B0604020202020204" pitchFamily="34" charset="0"/>
              <a:buChar char="•"/>
            </a:pPr>
            <a:r>
              <a:rPr lang="en-US" sz="2400" dirty="0" smtClean="0"/>
              <a:t>Does not allow landfill to impact surrounding environment</a:t>
            </a:r>
          </a:p>
          <a:p>
            <a:endParaRPr lang="en-US" dirty="0"/>
          </a:p>
        </p:txBody>
      </p:sp>
      <p:pic>
        <p:nvPicPr>
          <p:cNvPr id="3" name="Picture 2"/>
          <p:cNvPicPr>
            <a:picLocks noChangeAspect="1"/>
          </p:cNvPicPr>
          <p:nvPr/>
        </p:nvPicPr>
        <p:blipFill>
          <a:blip r:embed="rId2"/>
          <a:stretch>
            <a:fillRect/>
          </a:stretch>
        </p:blipFill>
        <p:spPr>
          <a:xfrm>
            <a:off x="7496250" y="110926"/>
            <a:ext cx="4614107" cy="34045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85262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7263" y="117021"/>
            <a:ext cx="8229600" cy="1143000"/>
          </a:xfrm>
        </p:spPr>
        <p:txBody>
          <a:bodyPr/>
          <a:lstStyle/>
          <a:p>
            <a:r>
              <a:rPr lang="en-US" b="1" dirty="0"/>
              <a:t>Location Requirements</a:t>
            </a:r>
          </a:p>
        </p:txBody>
      </p:sp>
      <p:sp>
        <p:nvSpPr>
          <p:cNvPr id="3" name="Content Placeholder 2"/>
          <p:cNvSpPr>
            <a:spLocks noGrp="1"/>
          </p:cNvSpPr>
          <p:nvPr>
            <p:ph idx="4294967295"/>
          </p:nvPr>
        </p:nvSpPr>
        <p:spPr>
          <a:xfrm>
            <a:off x="247649" y="990600"/>
            <a:ext cx="10619015" cy="5410200"/>
          </a:xfrm>
        </p:spPr>
        <p:txBody>
          <a:bodyPr>
            <a:normAutofit fontScale="47500" lnSpcReduction="20000"/>
          </a:bodyPr>
          <a:lstStyle/>
          <a:p>
            <a:pPr>
              <a:lnSpc>
                <a:spcPct val="120000"/>
              </a:lnSpc>
              <a:spcBef>
                <a:spcPts val="529"/>
              </a:spcBef>
            </a:pPr>
            <a:r>
              <a:rPr lang="en-US" sz="5100" dirty="0"/>
              <a:t>Separation from Groundwater – 10 feet above </a:t>
            </a:r>
            <a:r>
              <a:rPr lang="en-US" sz="5100" dirty="0" err="1" smtClean="0"/>
              <a:t>GW</a:t>
            </a:r>
            <a:r>
              <a:rPr lang="en-US" sz="5100" dirty="0" smtClean="0"/>
              <a:t> or 2ft pad requirement</a:t>
            </a:r>
            <a:endParaRPr lang="en-US" sz="5100" dirty="0"/>
          </a:p>
          <a:p>
            <a:pPr>
              <a:lnSpc>
                <a:spcPct val="120000"/>
              </a:lnSpc>
              <a:spcBef>
                <a:spcPts val="529"/>
              </a:spcBef>
            </a:pPr>
            <a:r>
              <a:rPr lang="en-US" sz="5100" dirty="0"/>
              <a:t>Surface Water – Amount </a:t>
            </a:r>
            <a:r>
              <a:rPr lang="en-US" sz="5100" dirty="0" smtClean="0"/>
              <a:t>of precipitation and storm water run-off</a:t>
            </a:r>
            <a:endParaRPr lang="en-US" sz="5100" dirty="0"/>
          </a:p>
          <a:p>
            <a:pPr>
              <a:lnSpc>
                <a:spcPct val="120000"/>
              </a:lnSpc>
              <a:spcBef>
                <a:spcPts val="529"/>
              </a:spcBef>
            </a:pPr>
            <a:r>
              <a:rPr lang="en-US" sz="5100" dirty="0">
                <a:solidFill>
                  <a:srgbClr val="00B050"/>
                </a:solidFill>
              </a:rPr>
              <a:t>Permafrost – </a:t>
            </a:r>
            <a:r>
              <a:rPr lang="en-US" sz="5100" dirty="0" smtClean="0">
                <a:solidFill>
                  <a:srgbClr val="00B050"/>
                </a:solidFill>
              </a:rPr>
              <a:t>Minimum 2ft Pad Required</a:t>
            </a:r>
            <a:endParaRPr lang="en-US" sz="5100" dirty="0">
              <a:solidFill>
                <a:srgbClr val="00B050"/>
              </a:solidFill>
            </a:endParaRPr>
          </a:p>
          <a:p>
            <a:pPr>
              <a:lnSpc>
                <a:spcPct val="120000"/>
              </a:lnSpc>
              <a:spcBef>
                <a:spcPts val="529"/>
              </a:spcBef>
            </a:pPr>
            <a:r>
              <a:rPr lang="en-US" sz="5100" dirty="0"/>
              <a:t>Airport Safety – </a:t>
            </a:r>
            <a:r>
              <a:rPr lang="en-US" sz="5100" dirty="0" smtClean="0"/>
              <a:t>Minimum 5000ft Distance </a:t>
            </a:r>
            <a:r>
              <a:rPr lang="en-US" sz="5100" dirty="0"/>
              <a:t>from runway</a:t>
            </a:r>
          </a:p>
          <a:p>
            <a:pPr>
              <a:lnSpc>
                <a:spcPct val="120000"/>
              </a:lnSpc>
              <a:spcBef>
                <a:spcPts val="529"/>
              </a:spcBef>
            </a:pPr>
            <a:r>
              <a:rPr lang="en-US" sz="5100" dirty="0" smtClean="0">
                <a:solidFill>
                  <a:srgbClr val="FF0000"/>
                </a:solidFill>
              </a:rPr>
              <a:t>Floodplains- Stay away or may require berms, drainages, or other controls</a:t>
            </a:r>
            <a:endParaRPr lang="en-US" sz="5100" dirty="0">
              <a:solidFill>
                <a:srgbClr val="FF0000"/>
              </a:solidFill>
            </a:endParaRPr>
          </a:p>
          <a:p>
            <a:pPr>
              <a:lnSpc>
                <a:spcPct val="120000"/>
              </a:lnSpc>
              <a:spcBef>
                <a:spcPts val="529"/>
              </a:spcBef>
            </a:pPr>
            <a:r>
              <a:rPr lang="en-US" sz="5100" dirty="0" smtClean="0">
                <a:solidFill>
                  <a:srgbClr val="00B050"/>
                </a:solidFill>
              </a:rPr>
              <a:t>Wetlands-Minimum 2ft Pad Required</a:t>
            </a:r>
            <a:endParaRPr lang="en-US" sz="5100" dirty="0">
              <a:solidFill>
                <a:srgbClr val="00B050"/>
              </a:solidFill>
            </a:endParaRPr>
          </a:p>
          <a:p>
            <a:pPr>
              <a:lnSpc>
                <a:spcPct val="120000"/>
              </a:lnSpc>
              <a:spcBef>
                <a:spcPts val="529"/>
              </a:spcBef>
            </a:pPr>
            <a:r>
              <a:rPr lang="en-US" sz="5100" dirty="0">
                <a:solidFill>
                  <a:srgbClr val="FF0000"/>
                </a:solidFill>
              </a:rPr>
              <a:t>Fault Areas, Seismic Impact </a:t>
            </a:r>
            <a:r>
              <a:rPr lang="en-US" sz="5100" dirty="0" smtClean="0">
                <a:solidFill>
                  <a:srgbClr val="FF0000"/>
                </a:solidFill>
              </a:rPr>
              <a:t>Zones and </a:t>
            </a:r>
            <a:r>
              <a:rPr lang="en-US" sz="5100" dirty="0">
                <a:solidFill>
                  <a:srgbClr val="FF0000"/>
                </a:solidFill>
              </a:rPr>
              <a:t>Unstable </a:t>
            </a:r>
            <a:r>
              <a:rPr lang="en-US" sz="5100" dirty="0" smtClean="0">
                <a:solidFill>
                  <a:srgbClr val="FF0000"/>
                </a:solidFill>
              </a:rPr>
              <a:t>Areas-Stay away</a:t>
            </a:r>
            <a:endParaRPr lang="en-US" sz="5100" dirty="0">
              <a:solidFill>
                <a:srgbClr val="FF0000"/>
              </a:solidFill>
            </a:endParaRPr>
          </a:p>
          <a:p>
            <a:pPr>
              <a:lnSpc>
                <a:spcPct val="120000"/>
              </a:lnSpc>
              <a:spcBef>
                <a:spcPts val="529"/>
              </a:spcBef>
            </a:pPr>
            <a:r>
              <a:rPr lang="en-US" sz="5100" dirty="0"/>
              <a:t>Steep </a:t>
            </a:r>
            <a:r>
              <a:rPr lang="en-US" sz="5100" dirty="0" smtClean="0"/>
              <a:t>Slopes- access precipitation run off and run on</a:t>
            </a:r>
          </a:p>
          <a:p>
            <a:pPr marL="0" indent="0">
              <a:lnSpc>
                <a:spcPct val="120000"/>
              </a:lnSpc>
              <a:spcBef>
                <a:spcPts val="529"/>
              </a:spcBef>
              <a:buNone/>
            </a:pPr>
            <a:endParaRPr lang="en-US" sz="5100" dirty="0"/>
          </a:p>
          <a:p>
            <a:pPr marL="0" indent="0">
              <a:lnSpc>
                <a:spcPct val="150000"/>
              </a:lnSpc>
              <a:spcBef>
                <a:spcPts val="529"/>
              </a:spcBef>
              <a:spcAft>
                <a:spcPts val="529"/>
              </a:spcAft>
              <a:buNone/>
            </a:pPr>
            <a:r>
              <a:rPr lang="en-US" sz="7600" b="1" dirty="0" smtClean="0"/>
              <a:t>All </a:t>
            </a:r>
            <a:r>
              <a:rPr lang="en-US" sz="7600" b="1" dirty="0"/>
              <a:t>impact design criteria and permitting</a:t>
            </a:r>
          </a:p>
          <a:p>
            <a:endParaRPr lang="en-US" dirty="0"/>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79552" y="4327071"/>
            <a:ext cx="4112448" cy="25309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0564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8081736" y="-2034735"/>
            <a:ext cx="2179866" cy="6017557"/>
          </a:xfrm>
          <a:prstGeom prst="rect">
            <a:avLst/>
          </a:prstGeom>
        </p:spPr>
      </p:pic>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162890" cy="2176115"/>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31676" y="3971421"/>
            <a:ext cx="3848772" cy="2886579"/>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0065" y="3940252"/>
            <a:ext cx="3891611" cy="2918709"/>
          </a:xfrm>
          <a:prstGeom prst="rect">
            <a:avLst/>
          </a:prstGeom>
        </p:spPr>
      </p:pic>
      <p:pic>
        <p:nvPicPr>
          <p:cNvPr id="7" name="Picture 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1964282"/>
            <a:ext cx="4615592" cy="3450428"/>
          </a:xfrm>
          <a:prstGeom prst="rect">
            <a:avLst/>
          </a:prstGeom>
        </p:spPr>
      </p:pic>
      <p:pic>
        <p:nvPicPr>
          <p:cNvPr id="8" name="Picture 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4906736"/>
            <a:ext cx="4645479" cy="1951264"/>
          </a:xfrm>
          <a:prstGeom prst="rect">
            <a:avLst/>
          </a:prstGeom>
        </p:spPr>
      </p:pic>
      <p:sp>
        <p:nvSpPr>
          <p:cNvPr id="9" name="TextBox 8"/>
          <p:cNvSpPr txBox="1"/>
          <p:nvPr/>
        </p:nvSpPr>
        <p:spPr>
          <a:xfrm>
            <a:off x="6760829" y="2269724"/>
            <a:ext cx="4644677" cy="646331"/>
          </a:xfrm>
          <a:prstGeom prst="rect">
            <a:avLst/>
          </a:prstGeom>
          <a:noFill/>
        </p:spPr>
        <p:txBody>
          <a:bodyPr wrap="square" rtlCol="0">
            <a:spAutoFit/>
          </a:bodyPr>
          <a:lstStyle/>
          <a:p>
            <a:r>
              <a:rPr lang="en-US" sz="3200" dirty="0" smtClean="0">
                <a:latin typeface="Aharoni" panose="02010803020104030203" pitchFamily="2" charset="-79"/>
                <a:cs typeface="Aharoni" panose="02010803020104030203" pitchFamily="2" charset="-79"/>
              </a:rPr>
              <a:t>Landfill Case Study </a:t>
            </a:r>
            <a:r>
              <a:rPr lang="en-US" sz="3600" dirty="0" smtClean="0">
                <a:latin typeface="Aharoni" panose="02010803020104030203" pitchFamily="2" charset="-79"/>
                <a:cs typeface="Aharoni" panose="02010803020104030203" pitchFamily="2" charset="-79"/>
              </a:rPr>
              <a:t>#1</a:t>
            </a:r>
            <a:endParaRPr lang="en-US" sz="3600" dirty="0">
              <a:latin typeface="Aharoni" panose="02010803020104030203" pitchFamily="2" charset="-79"/>
              <a:cs typeface="Aharoni" panose="02010803020104030203" pitchFamily="2" charset="-79"/>
            </a:endParaRPr>
          </a:p>
        </p:txBody>
      </p:sp>
      <p:sp>
        <p:nvSpPr>
          <p:cNvPr id="10" name="TextBox 9"/>
          <p:cNvSpPr txBox="1"/>
          <p:nvPr/>
        </p:nvSpPr>
        <p:spPr>
          <a:xfrm>
            <a:off x="5666015" y="2734622"/>
            <a:ext cx="6686550" cy="738664"/>
          </a:xfrm>
          <a:prstGeom prst="rect">
            <a:avLst/>
          </a:prstGeom>
          <a:noFill/>
        </p:spPr>
        <p:txBody>
          <a:bodyPr wrap="square" rtlCol="0">
            <a:spAutoFit/>
          </a:bodyPr>
          <a:lstStyle/>
          <a:p>
            <a:pPr algn="ctr"/>
            <a:r>
              <a:rPr lang="en-US" sz="2100" b="1" dirty="0" smtClean="0"/>
              <a:t>Great Design!</a:t>
            </a:r>
          </a:p>
          <a:p>
            <a:pPr algn="ctr"/>
            <a:r>
              <a:rPr lang="en-US" sz="2100" b="1" dirty="0" smtClean="0"/>
              <a:t>…but too confusing to operate.</a:t>
            </a:r>
            <a:endParaRPr lang="en-US" sz="2100" b="1" dirty="0"/>
          </a:p>
        </p:txBody>
      </p:sp>
    </p:spTree>
    <p:extLst>
      <p:ext uri="{BB962C8B-B14F-4D97-AF65-F5344CB8AC3E}">
        <p14:creationId xmlns:p14="http://schemas.microsoft.com/office/powerpoint/2010/main" val="2157308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51839" y="4406228"/>
            <a:ext cx="4640161" cy="2435411"/>
          </a:xfrm>
          <a:prstGeom prst="rect">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606" y="16229"/>
            <a:ext cx="3766457" cy="2272595"/>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93669" y="0"/>
            <a:ext cx="3744564" cy="2261230"/>
          </a:xfrm>
          <a:prstGeom prst="rect">
            <a:avLst/>
          </a:prstGeom>
        </p:spPr>
      </p:pic>
      <p:sp>
        <p:nvSpPr>
          <p:cNvPr id="6" name="TextBox 5"/>
          <p:cNvSpPr txBox="1"/>
          <p:nvPr/>
        </p:nvSpPr>
        <p:spPr>
          <a:xfrm>
            <a:off x="424543" y="106136"/>
            <a:ext cx="6115050" cy="369332"/>
          </a:xfrm>
          <a:prstGeom prst="rect">
            <a:avLst/>
          </a:prstGeom>
          <a:noFill/>
        </p:spPr>
        <p:txBody>
          <a:bodyPr wrap="square" rtlCol="0">
            <a:spAutoFit/>
          </a:bodyPr>
          <a:lstStyle/>
          <a:p>
            <a:r>
              <a:rPr lang="en-US" dirty="0" smtClean="0"/>
              <a:t>2004- Construction Complete</a:t>
            </a:r>
            <a:endParaRPr lang="en-US" dirty="0"/>
          </a:p>
        </p:txBody>
      </p:sp>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048" y="2268310"/>
            <a:ext cx="3761015" cy="2274397"/>
          </a:xfrm>
          <a:prstGeom prst="rect">
            <a:avLst/>
          </a:prstGeom>
        </p:spPr>
      </p:pic>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793669" y="2288824"/>
            <a:ext cx="3744564" cy="2258208"/>
          </a:xfrm>
          <a:prstGeom prst="rect">
            <a:avLst/>
          </a:prstGeom>
        </p:spPr>
      </p:pic>
      <p:sp>
        <p:nvSpPr>
          <p:cNvPr id="9" name="TextBox 8"/>
          <p:cNvSpPr txBox="1"/>
          <p:nvPr/>
        </p:nvSpPr>
        <p:spPr>
          <a:xfrm>
            <a:off x="285750" y="2383795"/>
            <a:ext cx="5045529" cy="369332"/>
          </a:xfrm>
          <a:prstGeom prst="rect">
            <a:avLst/>
          </a:prstGeom>
          <a:noFill/>
        </p:spPr>
        <p:txBody>
          <a:bodyPr wrap="square" rtlCol="0">
            <a:spAutoFit/>
          </a:bodyPr>
          <a:lstStyle/>
          <a:p>
            <a:r>
              <a:rPr lang="en-US" dirty="0" smtClean="0"/>
              <a:t>2009</a:t>
            </a:r>
            <a:endParaRPr lang="en-US" dirty="0"/>
          </a:p>
        </p:txBody>
      </p:sp>
      <p:pic>
        <p:nvPicPr>
          <p:cNvPr id="10" name="Picture 9"/>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0800000" flipV="1">
            <a:off x="3812180" y="4531200"/>
            <a:ext cx="3707542" cy="2326800"/>
          </a:xfrm>
          <a:prstGeom prst="rect">
            <a:avLst/>
          </a:prstGeom>
        </p:spPr>
      </p:pic>
      <p:pic>
        <p:nvPicPr>
          <p:cNvPr id="11" name="Picture 10"/>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3606" y="4540904"/>
            <a:ext cx="3798574" cy="2317096"/>
          </a:xfrm>
          <a:prstGeom prst="rect">
            <a:avLst/>
          </a:prstGeom>
        </p:spPr>
      </p:pic>
      <p:sp>
        <p:nvSpPr>
          <p:cNvPr id="12" name="TextBox 11"/>
          <p:cNvSpPr txBox="1"/>
          <p:nvPr/>
        </p:nvSpPr>
        <p:spPr>
          <a:xfrm>
            <a:off x="163286" y="4653643"/>
            <a:ext cx="1477735" cy="369332"/>
          </a:xfrm>
          <a:prstGeom prst="rect">
            <a:avLst/>
          </a:prstGeom>
          <a:noFill/>
        </p:spPr>
        <p:txBody>
          <a:bodyPr wrap="square" rtlCol="0">
            <a:spAutoFit/>
          </a:bodyPr>
          <a:lstStyle/>
          <a:p>
            <a:r>
              <a:rPr lang="en-US" dirty="0" smtClean="0"/>
              <a:t>2014</a:t>
            </a:r>
            <a:endParaRPr lang="en-US" dirty="0"/>
          </a:p>
        </p:txBody>
      </p:sp>
      <p:pic>
        <p:nvPicPr>
          <p:cNvPr id="16" name="Picture 15"/>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286750" y="0"/>
            <a:ext cx="3494314" cy="2720982"/>
          </a:xfrm>
          <a:prstGeom prst="rect">
            <a:avLst/>
          </a:prstGeom>
        </p:spPr>
      </p:pic>
      <p:pic>
        <p:nvPicPr>
          <p:cNvPr id="14" name="Picture 13"/>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555344" y="2392493"/>
            <a:ext cx="4652078" cy="2396651"/>
          </a:xfrm>
          <a:prstGeom prst="rect">
            <a:avLst/>
          </a:prstGeom>
        </p:spPr>
      </p:pic>
      <p:sp>
        <p:nvSpPr>
          <p:cNvPr id="15" name="TextBox 14"/>
          <p:cNvSpPr txBox="1"/>
          <p:nvPr/>
        </p:nvSpPr>
        <p:spPr>
          <a:xfrm>
            <a:off x="7690758" y="2459105"/>
            <a:ext cx="1053193" cy="369332"/>
          </a:xfrm>
          <a:prstGeom prst="rect">
            <a:avLst/>
          </a:prstGeom>
          <a:noFill/>
        </p:spPr>
        <p:txBody>
          <a:bodyPr wrap="square" rtlCol="0">
            <a:spAutoFit/>
          </a:bodyPr>
          <a:lstStyle/>
          <a:p>
            <a:r>
              <a:rPr lang="en-US" dirty="0" smtClean="0"/>
              <a:t>2018</a:t>
            </a:r>
            <a:endParaRPr lang="en-US" dirty="0"/>
          </a:p>
        </p:txBody>
      </p:sp>
      <p:sp>
        <p:nvSpPr>
          <p:cNvPr id="2" name="TextBox 1"/>
          <p:cNvSpPr txBox="1"/>
          <p:nvPr/>
        </p:nvSpPr>
        <p:spPr>
          <a:xfrm>
            <a:off x="7505700" y="3370963"/>
            <a:ext cx="4686300" cy="1384995"/>
          </a:xfrm>
          <a:prstGeom prst="rect">
            <a:avLst/>
          </a:prstGeom>
          <a:noFill/>
        </p:spPr>
        <p:txBody>
          <a:bodyPr wrap="square" rtlCol="0">
            <a:spAutoFit/>
          </a:bodyPr>
          <a:lstStyle/>
          <a:p>
            <a:pPr algn="ctr"/>
            <a:r>
              <a:rPr lang="en-US" sz="2800" dirty="0" smtClean="0">
                <a:solidFill>
                  <a:srgbClr val="FFFF00"/>
                </a:solidFill>
              </a:rPr>
              <a:t>Landfill Case Study #2</a:t>
            </a:r>
          </a:p>
          <a:p>
            <a:pPr algn="ctr"/>
            <a:r>
              <a:rPr lang="en-US" dirty="0">
                <a:solidFill>
                  <a:srgbClr val="FFFF00"/>
                </a:solidFill>
              </a:rPr>
              <a:t>n</a:t>
            </a:r>
            <a:r>
              <a:rPr lang="en-US" dirty="0" smtClean="0">
                <a:solidFill>
                  <a:srgbClr val="FFFF00"/>
                </a:solidFill>
              </a:rPr>
              <a:t>onpermeable clay liner under landfill</a:t>
            </a:r>
          </a:p>
          <a:p>
            <a:pPr algn="ctr"/>
            <a:r>
              <a:rPr lang="en-US" dirty="0" smtClean="0">
                <a:solidFill>
                  <a:srgbClr val="FFFF00"/>
                </a:solidFill>
              </a:rPr>
              <a:t>+evapotranspiration rate calculation not realistic</a:t>
            </a:r>
          </a:p>
          <a:p>
            <a:pPr algn="ctr"/>
            <a:r>
              <a:rPr lang="en-US" sz="2000" b="1" dirty="0" smtClean="0">
                <a:solidFill>
                  <a:srgbClr val="FFFF00"/>
                </a:solidFill>
              </a:rPr>
              <a:t>=Bathtub Effect</a:t>
            </a:r>
            <a:endParaRPr lang="en-US" sz="2000" b="1" dirty="0">
              <a:solidFill>
                <a:srgbClr val="FFFF00"/>
              </a:solidFill>
            </a:endParaRPr>
          </a:p>
        </p:txBody>
      </p:sp>
      <p:sp>
        <p:nvSpPr>
          <p:cNvPr id="17" name="TextBox 16"/>
          <p:cNvSpPr txBox="1"/>
          <p:nvPr/>
        </p:nvSpPr>
        <p:spPr>
          <a:xfrm>
            <a:off x="8417379" y="106136"/>
            <a:ext cx="1298121" cy="369332"/>
          </a:xfrm>
          <a:prstGeom prst="rect">
            <a:avLst/>
          </a:prstGeom>
          <a:noFill/>
        </p:spPr>
        <p:txBody>
          <a:bodyPr wrap="square" rtlCol="0">
            <a:spAutoFit/>
          </a:bodyPr>
          <a:lstStyle/>
          <a:p>
            <a:r>
              <a:rPr lang="en-US" dirty="0" smtClean="0">
                <a:solidFill>
                  <a:srgbClr val="FFFF00"/>
                </a:solidFill>
              </a:rPr>
              <a:t>6/5/2007</a:t>
            </a:r>
            <a:endParaRPr lang="en-US" dirty="0">
              <a:solidFill>
                <a:srgbClr val="FFFF00"/>
              </a:solidFill>
            </a:endParaRPr>
          </a:p>
        </p:txBody>
      </p:sp>
      <p:sp>
        <p:nvSpPr>
          <p:cNvPr id="18" name="TextBox 17"/>
          <p:cNvSpPr txBox="1"/>
          <p:nvPr/>
        </p:nvSpPr>
        <p:spPr>
          <a:xfrm>
            <a:off x="7788729" y="6221186"/>
            <a:ext cx="1277710" cy="369332"/>
          </a:xfrm>
          <a:prstGeom prst="rect">
            <a:avLst/>
          </a:prstGeom>
          <a:noFill/>
        </p:spPr>
        <p:txBody>
          <a:bodyPr wrap="square" rtlCol="0">
            <a:spAutoFit/>
          </a:bodyPr>
          <a:lstStyle/>
          <a:p>
            <a:r>
              <a:rPr lang="en-US" dirty="0" smtClean="0"/>
              <a:t>2014</a:t>
            </a:r>
            <a:endParaRPr lang="en-US" dirty="0"/>
          </a:p>
        </p:txBody>
      </p:sp>
    </p:spTree>
    <p:extLst>
      <p:ext uri="{BB962C8B-B14F-4D97-AF65-F5344CB8AC3E}">
        <p14:creationId xmlns:p14="http://schemas.microsoft.com/office/powerpoint/2010/main" val="2161607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75015" y="3780064"/>
            <a:ext cx="9144000" cy="3077936"/>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678" y="532719"/>
            <a:ext cx="4490357" cy="3367768"/>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1063" y="532718"/>
            <a:ext cx="5036858" cy="3247345"/>
          </a:xfrm>
          <a:prstGeom prst="rect">
            <a:avLst/>
          </a:prstGeom>
        </p:spPr>
      </p:pic>
      <p:sp>
        <p:nvSpPr>
          <p:cNvPr id="5" name="TextBox 4"/>
          <p:cNvSpPr txBox="1"/>
          <p:nvPr/>
        </p:nvSpPr>
        <p:spPr>
          <a:xfrm>
            <a:off x="963386" y="269421"/>
            <a:ext cx="3861707" cy="369332"/>
          </a:xfrm>
          <a:prstGeom prst="rect">
            <a:avLst/>
          </a:prstGeom>
          <a:noFill/>
        </p:spPr>
        <p:txBody>
          <a:bodyPr wrap="square" rtlCol="0">
            <a:spAutoFit/>
          </a:bodyPr>
          <a:lstStyle/>
          <a:p>
            <a:r>
              <a:rPr lang="en-US" b="1" dirty="0" smtClean="0"/>
              <a:t>Honey Bucket Trench installed 2004</a:t>
            </a:r>
            <a:endParaRPr lang="en-US" b="1" dirty="0"/>
          </a:p>
        </p:txBody>
      </p:sp>
      <p:sp>
        <p:nvSpPr>
          <p:cNvPr id="6" name="TextBox 5"/>
          <p:cNvSpPr txBox="1"/>
          <p:nvPr/>
        </p:nvSpPr>
        <p:spPr>
          <a:xfrm>
            <a:off x="5825724" y="4043360"/>
            <a:ext cx="1167493" cy="369332"/>
          </a:xfrm>
          <a:prstGeom prst="rect">
            <a:avLst/>
          </a:prstGeom>
          <a:noFill/>
        </p:spPr>
        <p:txBody>
          <a:bodyPr wrap="square" rtlCol="0">
            <a:spAutoFit/>
          </a:bodyPr>
          <a:lstStyle/>
          <a:p>
            <a:r>
              <a:rPr lang="en-US" b="1" dirty="0" smtClean="0"/>
              <a:t>2011</a:t>
            </a:r>
            <a:r>
              <a:rPr lang="en-US" dirty="0" smtClean="0"/>
              <a:t> </a:t>
            </a:r>
            <a:endParaRPr lang="en-US" dirty="0"/>
          </a:p>
        </p:txBody>
      </p:sp>
      <p:sp>
        <p:nvSpPr>
          <p:cNvPr id="7" name="TextBox 6"/>
          <p:cNvSpPr txBox="1"/>
          <p:nvPr/>
        </p:nvSpPr>
        <p:spPr>
          <a:xfrm>
            <a:off x="8548008" y="269421"/>
            <a:ext cx="1804307" cy="369332"/>
          </a:xfrm>
          <a:prstGeom prst="rect">
            <a:avLst/>
          </a:prstGeom>
          <a:noFill/>
        </p:spPr>
        <p:txBody>
          <a:bodyPr wrap="square" rtlCol="0">
            <a:spAutoFit/>
          </a:bodyPr>
          <a:lstStyle/>
          <a:p>
            <a:r>
              <a:rPr lang="en-US" b="1" dirty="0" smtClean="0"/>
              <a:t>2009</a:t>
            </a:r>
            <a:endParaRPr lang="en-US" b="1" dirty="0"/>
          </a:p>
        </p:txBody>
      </p:sp>
    </p:spTree>
    <p:extLst>
      <p:ext uri="{BB962C8B-B14F-4D97-AF65-F5344CB8AC3E}">
        <p14:creationId xmlns:p14="http://schemas.microsoft.com/office/powerpoint/2010/main" val="3628644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3896" y="0"/>
            <a:ext cx="11169650" cy="1325563"/>
          </a:xfrm>
        </p:spPr>
        <p:txBody>
          <a:bodyPr/>
          <a:lstStyle/>
          <a:p>
            <a:r>
              <a:rPr lang="en-US" b="1" i="1" u="sng" dirty="0" smtClean="0"/>
              <a:t>One-Time </a:t>
            </a:r>
            <a:r>
              <a:rPr lang="en-US" b="1" dirty="0" smtClean="0"/>
              <a:t>Monofill Landfills in Rural AK</a:t>
            </a:r>
            <a:endParaRPr lang="en-US" b="1" dirty="0"/>
          </a:p>
        </p:txBody>
      </p:sp>
      <p:sp>
        <p:nvSpPr>
          <p:cNvPr id="3" name="Content Placeholder 2"/>
          <p:cNvSpPr>
            <a:spLocks noGrp="1"/>
          </p:cNvSpPr>
          <p:nvPr>
            <p:ph idx="4294967295"/>
          </p:nvPr>
        </p:nvSpPr>
        <p:spPr>
          <a:xfrm>
            <a:off x="512341" y="953548"/>
            <a:ext cx="7827994" cy="4351337"/>
          </a:xfrm>
        </p:spPr>
        <p:txBody>
          <a:bodyPr>
            <a:normAutofit/>
          </a:bodyPr>
          <a:lstStyle/>
          <a:p>
            <a:r>
              <a:rPr lang="en-US" sz="2800" b="1" dirty="0" smtClean="0"/>
              <a:t>Only Accept One Type of Waste</a:t>
            </a:r>
          </a:p>
          <a:p>
            <a:r>
              <a:rPr lang="en-US" sz="2800" dirty="0" smtClean="0"/>
              <a:t>Construction and Demolition Debris</a:t>
            </a:r>
          </a:p>
          <a:p>
            <a:r>
              <a:rPr lang="en-US" sz="2800" dirty="0" smtClean="0"/>
              <a:t>Sewage Solids</a:t>
            </a:r>
          </a:p>
          <a:p>
            <a:r>
              <a:rPr lang="en-US" sz="2800" dirty="0" smtClean="0"/>
              <a:t>Inert Waste</a:t>
            </a:r>
          </a:p>
          <a:p>
            <a:r>
              <a:rPr lang="en-US" sz="2800" dirty="0" smtClean="0"/>
              <a:t>Asbestos</a:t>
            </a:r>
          </a:p>
          <a:p>
            <a:r>
              <a:rPr lang="en-US" sz="2800" dirty="0" smtClean="0"/>
              <a:t>These have the same type of design and location requirements as rural </a:t>
            </a:r>
            <a:r>
              <a:rPr lang="en-US" sz="2800" dirty="0" err="1" smtClean="0"/>
              <a:t>MSW</a:t>
            </a:r>
            <a:r>
              <a:rPr lang="en-US" sz="2800" dirty="0" smtClean="0"/>
              <a:t> landfills</a:t>
            </a:r>
          </a:p>
          <a:p>
            <a:pPr marL="68580" indent="0">
              <a:buNone/>
            </a:pP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1627" y="953548"/>
            <a:ext cx="3966291" cy="29747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31628" y="3882117"/>
            <a:ext cx="3967845" cy="29758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36865" y="4382847"/>
            <a:ext cx="5061856" cy="24159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6365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8843" y="204107"/>
            <a:ext cx="11095264" cy="2062103"/>
          </a:xfrm>
          <a:prstGeom prst="rect">
            <a:avLst/>
          </a:prstGeom>
          <a:noFill/>
        </p:spPr>
        <p:txBody>
          <a:bodyPr wrap="square" rtlCol="0">
            <a:spAutoFit/>
          </a:bodyPr>
          <a:lstStyle/>
          <a:p>
            <a:r>
              <a:rPr lang="en-US" sz="2000" b="1" dirty="0" smtClean="0"/>
              <a:t>In review</a:t>
            </a:r>
            <a:r>
              <a:rPr lang="en-US" sz="2000" dirty="0" smtClean="0"/>
              <a:t>:</a:t>
            </a:r>
          </a:p>
          <a:p>
            <a:pPr marL="285750" indent="-285750">
              <a:buFont typeface="Arial" panose="020B0604020202020204" pitchFamily="34" charset="0"/>
              <a:buChar char="•"/>
            </a:pPr>
            <a:r>
              <a:rPr lang="en-US" dirty="0" smtClean="0"/>
              <a:t>Most rural landfills are already permitted but newly constructed landfills must meet design criteria for permitting</a:t>
            </a:r>
          </a:p>
          <a:p>
            <a:pPr marL="285750" indent="-285750">
              <a:buFont typeface="Arial" panose="020B0604020202020204" pitchFamily="34" charset="0"/>
              <a:buChar char="•"/>
            </a:pPr>
            <a:r>
              <a:rPr lang="en-US" dirty="0" smtClean="0"/>
              <a:t>Trench and Fill and </a:t>
            </a:r>
            <a:r>
              <a:rPr lang="en-US" dirty="0" err="1" smtClean="0"/>
              <a:t>Areafill</a:t>
            </a:r>
            <a:r>
              <a:rPr lang="en-US" dirty="0" smtClean="0"/>
              <a:t> landfills are the most common types of landfills in rural Alaska</a:t>
            </a:r>
          </a:p>
          <a:p>
            <a:pPr marL="285750" indent="-285750">
              <a:buFont typeface="Arial" panose="020B0604020202020204" pitchFamily="34" charset="0"/>
              <a:buChar char="•"/>
            </a:pPr>
            <a:r>
              <a:rPr lang="en-US" dirty="0" smtClean="0"/>
              <a:t>Even rural landfills are regulated under 18 </a:t>
            </a:r>
            <a:r>
              <a:rPr lang="en-US" dirty="0" err="1" smtClean="0"/>
              <a:t>AAC</a:t>
            </a:r>
            <a:r>
              <a:rPr lang="en-US" dirty="0" smtClean="0"/>
              <a:t> 60</a:t>
            </a:r>
          </a:p>
          <a:p>
            <a:pPr marL="285750" indent="-285750">
              <a:buFont typeface="Arial" panose="020B0604020202020204" pitchFamily="34" charset="0"/>
              <a:buChar char="•"/>
            </a:pPr>
            <a:r>
              <a:rPr lang="en-US" dirty="0" smtClean="0"/>
              <a:t>Check out the </a:t>
            </a:r>
            <a:r>
              <a:rPr lang="en-US" b="1" dirty="0" err="1" smtClean="0"/>
              <a:t>ADEC</a:t>
            </a:r>
            <a:r>
              <a:rPr lang="en-US" b="1" dirty="0" smtClean="0"/>
              <a:t> Solid Waste Program website </a:t>
            </a:r>
            <a:r>
              <a:rPr lang="en-US" dirty="0" smtClean="0"/>
              <a:t>to </a:t>
            </a:r>
            <a:r>
              <a:rPr lang="en-US" dirty="0"/>
              <a:t>get started: </a:t>
            </a:r>
            <a:r>
              <a:rPr lang="en-US" dirty="0">
                <a:hlinkClick r:id="rId2"/>
              </a:rPr>
              <a:t>https://</a:t>
            </a:r>
            <a:r>
              <a:rPr lang="en-US" dirty="0" smtClean="0">
                <a:hlinkClick r:id="rId2"/>
              </a:rPr>
              <a:t>dec.alaska.gov/eh/solid-waste</a:t>
            </a:r>
            <a:r>
              <a:rPr lang="en-US" dirty="0" smtClean="0"/>
              <a:t> for permit applications, fact sheets, contact information, regulations, and lots of other general info.</a:t>
            </a:r>
          </a:p>
          <a:p>
            <a:pPr marL="285750" indent="-285750">
              <a:buFont typeface="Arial" panose="020B0604020202020204" pitchFamily="34" charset="0"/>
              <a:buChar char="•"/>
            </a:pP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1065" y="1990922"/>
            <a:ext cx="8172450" cy="2255596"/>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1065" y="4246518"/>
            <a:ext cx="8172450" cy="2341407"/>
          </a:xfrm>
          <a:prstGeom prst="rect">
            <a:avLst/>
          </a:prstGeom>
        </p:spPr>
      </p:pic>
      <p:sp>
        <p:nvSpPr>
          <p:cNvPr id="5" name="TextBox 4"/>
          <p:cNvSpPr txBox="1"/>
          <p:nvPr/>
        </p:nvSpPr>
        <p:spPr>
          <a:xfrm>
            <a:off x="8625568" y="2030526"/>
            <a:ext cx="3196317" cy="4431983"/>
          </a:xfrm>
          <a:prstGeom prst="rect">
            <a:avLst/>
          </a:prstGeom>
          <a:noFill/>
        </p:spPr>
        <p:txBody>
          <a:bodyPr wrap="square" rtlCol="0">
            <a:spAutoFit/>
          </a:bodyPr>
          <a:lstStyle/>
          <a:p>
            <a:pPr algn="ctr"/>
            <a:r>
              <a:rPr lang="en-US" sz="2400" b="1" dirty="0" smtClean="0">
                <a:latin typeface="Eras Bold ITC" panose="020B0907030504020204" pitchFamily="34" charset="0"/>
                <a:cs typeface="Aharoni" panose="02010803020104030203" pitchFamily="2" charset="-79"/>
              </a:rPr>
              <a:t>Current Trend in rural AK</a:t>
            </a:r>
          </a:p>
          <a:p>
            <a:endParaRPr lang="en-US" dirty="0">
              <a:latin typeface="Aharoni" panose="02010803020104030203" pitchFamily="2" charset="-79"/>
              <a:cs typeface="Aharoni" panose="02010803020104030203" pitchFamily="2" charset="-79"/>
            </a:endParaRPr>
          </a:p>
          <a:p>
            <a:pPr algn="ctr"/>
            <a:endParaRPr lang="en-US" b="1" dirty="0" smtClean="0">
              <a:latin typeface="Aharoni" panose="02010803020104030203" pitchFamily="2" charset="-79"/>
              <a:cs typeface="Aharoni" panose="02010803020104030203" pitchFamily="2" charset="-79"/>
            </a:endParaRPr>
          </a:p>
          <a:p>
            <a:pPr algn="ctr"/>
            <a:r>
              <a:rPr lang="en-US" b="1" dirty="0" smtClean="0">
                <a:latin typeface="Aharoni" panose="02010803020104030203" pitchFamily="2" charset="-79"/>
                <a:cs typeface="Aharoni" panose="02010803020104030203" pitchFamily="2" charset="-79"/>
              </a:rPr>
              <a:t>Turning Unmanaged Dumps</a:t>
            </a:r>
          </a:p>
          <a:p>
            <a:pPr algn="ctr"/>
            <a:endParaRPr lang="en-US" b="1" dirty="0">
              <a:latin typeface="Aharoni" panose="02010803020104030203" pitchFamily="2" charset="-79"/>
              <a:cs typeface="Aharoni" panose="02010803020104030203" pitchFamily="2" charset="-79"/>
            </a:endParaRPr>
          </a:p>
          <a:p>
            <a:pPr algn="ctr"/>
            <a:endParaRPr lang="en-US" b="1" dirty="0" smtClean="0">
              <a:latin typeface="Aharoni" panose="02010803020104030203" pitchFamily="2" charset="-79"/>
              <a:cs typeface="Aharoni" panose="02010803020104030203" pitchFamily="2" charset="-79"/>
            </a:endParaRPr>
          </a:p>
          <a:p>
            <a:pPr algn="ctr"/>
            <a:endParaRPr lang="en-US" b="1" dirty="0">
              <a:latin typeface="Aharoni" panose="02010803020104030203" pitchFamily="2" charset="-79"/>
              <a:cs typeface="Aharoni" panose="02010803020104030203" pitchFamily="2" charset="-79"/>
            </a:endParaRPr>
          </a:p>
          <a:p>
            <a:pPr algn="ctr"/>
            <a:endParaRPr lang="en-US" b="1" dirty="0" smtClean="0">
              <a:latin typeface="Aharoni" panose="02010803020104030203" pitchFamily="2" charset="-79"/>
              <a:cs typeface="Aharoni" panose="02010803020104030203" pitchFamily="2" charset="-79"/>
            </a:endParaRPr>
          </a:p>
          <a:p>
            <a:pPr algn="ctr"/>
            <a:endParaRPr lang="en-US" b="1" dirty="0">
              <a:latin typeface="Aharoni" panose="02010803020104030203" pitchFamily="2" charset="-79"/>
              <a:cs typeface="Aharoni" panose="02010803020104030203" pitchFamily="2" charset="-79"/>
            </a:endParaRPr>
          </a:p>
          <a:p>
            <a:pPr algn="ctr"/>
            <a:r>
              <a:rPr lang="en-US" b="1" dirty="0" smtClean="0">
                <a:latin typeface="Aharoni" panose="02010803020104030203" pitchFamily="2" charset="-79"/>
                <a:cs typeface="Aharoni" panose="02010803020104030203" pitchFamily="2" charset="-79"/>
              </a:rPr>
              <a:t>Into Managed Landfills</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914496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088"/>
            <a:ext cx="8229600" cy="819912"/>
          </a:xfrm>
        </p:spPr>
        <p:txBody>
          <a:bodyPr/>
          <a:lstStyle/>
          <a:p>
            <a:r>
              <a:rPr lang="en-US" dirty="0" smtClean="0"/>
              <a:t>ADEC Divisions &amp; Programs</a:t>
            </a:r>
            <a:endParaRPr lang="en-US" dirty="0"/>
          </a:p>
        </p:txBody>
      </p:sp>
      <p:sp>
        <p:nvSpPr>
          <p:cNvPr id="3" name="Content Placeholder 2"/>
          <p:cNvSpPr>
            <a:spLocks noGrp="1"/>
          </p:cNvSpPr>
          <p:nvPr>
            <p:ph idx="1"/>
          </p:nvPr>
        </p:nvSpPr>
        <p:spPr>
          <a:xfrm>
            <a:off x="1981200" y="1524000"/>
            <a:ext cx="8229600" cy="4800600"/>
          </a:xfrm>
        </p:spPr>
        <p:txBody>
          <a:bodyPr>
            <a:normAutofit/>
          </a:bodyPr>
          <a:lstStyle/>
          <a:p>
            <a:pPr>
              <a:lnSpc>
                <a:spcPct val="118000"/>
              </a:lnSpc>
            </a:pPr>
            <a:r>
              <a:rPr lang="en-US" dirty="0" smtClean="0"/>
              <a:t>Air Quality – outdoor air pollution</a:t>
            </a:r>
          </a:p>
          <a:p>
            <a:pPr>
              <a:lnSpc>
                <a:spcPct val="118000"/>
              </a:lnSpc>
            </a:pPr>
            <a:r>
              <a:rPr lang="en-US" dirty="0" smtClean="0"/>
              <a:t>Spill Prevention &amp; Response</a:t>
            </a:r>
          </a:p>
          <a:p>
            <a:pPr lvl="1">
              <a:lnSpc>
                <a:spcPct val="118000"/>
              </a:lnSpc>
            </a:pPr>
            <a:r>
              <a:rPr lang="en-US" dirty="0" smtClean="0"/>
              <a:t>Prevention Preparedness &amp; Response – </a:t>
            </a:r>
            <a:r>
              <a:rPr lang="en-US" i="1" dirty="0" smtClean="0"/>
              <a:t>protects public health, safety and the environment by preventing and mitigating the effects of oil and hazardous substance releases and ensuring their cleanup</a:t>
            </a:r>
          </a:p>
          <a:p>
            <a:pPr lvl="1">
              <a:lnSpc>
                <a:spcPct val="118000"/>
              </a:lnSpc>
            </a:pPr>
            <a:r>
              <a:rPr lang="en-US" dirty="0" smtClean="0"/>
              <a:t>Contaminated Sites</a:t>
            </a:r>
          </a:p>
          <a:p>
            <a:endParaRPr lang="en-US" dirty="0"/>
          </a:p>
        </p:txBody>
      </p:sp>
      <p:sp>
        <p:nvSpPr>
          <p:cNvPr id="4" name="Date Placeholder 3"/>
          <p:cNvSpPr>
            <a:spLocks noGrp="1"/>
          </p:cNvSpPr>
          <p:nvPr>
            <p:ph type="dt" sz="half" idx="10"/>
          </p:nvPr>
        </p:nvSpPr>
        <p:spPr/>
        <p:txBody>
          <a:bodyPr/>
          <a:lstStyle/>
          <a:p>
            <a:fld id="{87D048E5-6F55-4D7C-AE6B-8EFF29E9020B}" type="datetime1">
              <a:rPr lang="en-US" smtClean="0">
                <a:solidFill>
                  <a:srgbClr val="04617B">
                    <a:shade val="90000"/>
                  </a:srgbClr>
                </a:solidFill>
              </a:rPr>
              <a:pPr/>
              <a:t>11/30/2018</a:t>
            </a:fld>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8622555F-07A9-4A12-B2A6-6158FA5DCA3B}" type="slidenum">
              <a:rPr lang="en-US" smtClean="0">
                <a:solidFill>
                  <a:srgbClr val="04617B">
                    <a:shade val="90000"/>
                  </a:srgbClr>
                </a:solidFill>
              </a:rPr>
              <a:pPr/>
              <a:t>2</a:t>
            </a:fld>
            <a:endParaRPr lang="en-US" dirty="0">
              <a:solidFill>
                <a:srgbClr val="04617B">
                  <a:shade val="90000"/>
                </a:srgbClr>
              </a:solidFill>
            </a:endParaRPr>
          </a:p>
        </p:txBody>
      </p:sp>
    </p:spTree>
    <p:extLst>
      <p:ext uri="{BB962C8B-B14F-4D97-AF65-F5344CB8AC3E}">
        <p14:creationId xmlns:p14="http://schemas.microsoft.com/office/powerpoint/2010/main" val="78680665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Divisions &amp; Programs</a:t>
            </a:r>
            <a:endParaRPr lang="en-US" dirty="0"/>
          </a:p>
        </p:txBody>
      </p:sp>
      <p:sp>
        <p:nvSpPr>
          <p:cNvPr id="3" name="Content Placeholder 2"/>
          <p:cNvSpPr>
            <a:spLocks noGrp="1"/>
          </p:cNvSpPr>
          <p:nvPr>
            <p:ph idx="1"/>
          </p:nvPr>
        </p:nvSpPr>
        <p:spPr/>
        <p:txBody>
          <a:bodyPr/>
          <a:lstStyle/>
          <a:p>
            <a:r>
              <a:rPr lang="en-US" dirty="0"/>
              <a:t>Water Quality</a:t>
            </a:r>
          </a:p>
          <a:p>
            <a:pPr lvl="1"/>
            <a:r>
              <a:rPr lang="en-US" b="1" dirty="0"/>
              <a:t>Wastewater Discharge Authorization </a:t>
            </a:r>
            <a:endParaRPr lang="en-US" b="1" dirty="0" smtClean="0"/>
          </a:p>
          <a:p>
            <a:pPr lvl="1"/>
            <a:r>
              <a:rPr lang="en-US" dirty="0" smtClean="0"/>
              <a:t>Water and Wastewater Operator Certification</a:t>
            </a:r>
          </a:p>
          <a:p>
            <a:pPr lvl="1"/>
            <a:r>
              <a:rPr lang="en-US" dirty="0" smtClean="0"/>
              <a:t>Water Quality Standards, Assessment &amp; Restoration</a:t>
            </a:r>
          </a:p>
          <a:p>
            <a:pPr lvl="1"/>
            <a:r>
              <a:rPr lang="en-US" dirty="0" smtClean="0"/>
              <a:t>Cruise Ships</a:t>
            </a:r>
          </a:p>
          <a:p>
            <a:pPr lvl="1"/>
            <a:r>
              <a:rPr lang="en-US" dirty="0"/>
              <a:t>Village Safe </a:t>
            </a:r>
            <a:r>
              <a:rPr lang="en-US" dirty="0" smtClean="0"/>
              <a:t>Water</a:t>
            </a:r>
            <a:endParaRPr lang="en-US" dirty="0"/>
          </a:p>
          <a:p>
            <a:r>
              <a:rPr lang="en-US" dirty="0"/>
              <a:t>Environmental </a:t>
            </a:r>
            <a:r>
              <a:rPr lang="en-US" dirty="0" smtClean="0"/>
              <a:t>Health</a:t>
            </a:r>
          </a:p>
          <a:p>
            <a:pPr lvl="1"/>
            <a:r>
              <a:rPr lang="en-US" b="1" dirty="0" smtClean="0"/>
              <a:t>Drinking Water</a:t>
            </a:r>
          </a:p>
          <a:p>
            <a:pPr lvl="1"/>
            <a:r>
              <a:rPr lang="en-US" b="1" dirty="0" smtClean="0"/>
              <a:t>Solid Waste</a:t>
            </a:r>
          </a:p>
          <a:p>
            <a:pPr lvl="1"/>
            <a:r>
              <a:rPr lang="en-US" dirty="0" smtClean="0"/>
              <a:t>Food Safety and Sanitation</a:t>
            </a:r>
          </a:p>
          <a:p>
            <a:pPr lvl="1"/>
            <a:r>
              <a:rPr lang="en-US" dirty="0" smtClean="0"/>
              <a:t>State Veterinarian</a:t>
            </a:r>
            <a:endParaRPr lang="en-US" dirty="0"/>
          </a:p>
          <a:p>
            <a:endParaRPr lang="en-US" dirty="0"/>
          </a:p>
        </p:txBody>
      </p:sp>
      <p:sp>
        <p:nvSpPr>
          <p:cNvPr id="4" name="Date Placeholder 3"/>
          <p:cNvSpPr>
            <a:spLocks noGrp="1"/>
          </p:cNvSpPr>
          <p:nvPr>
            <p:ph type="dt" sz="half" idx="10"/>
          </p:nvPr>
        </p:nvSpPr>
        <p:spPr/>
        <p:txBody>
          <a:bodyPr/>
          <a:lstStyle/>
          <a:p>
            <a:fld id="{87D048E5-6F55-4D7C-AE6B-8EFF29E9020B}" type="datetime1">
              <a:rPr lang="en-US" smtClean="0">
                <a:solidFill>
                  <a:srgbClr val="04617B">
                    <a:shade val="90000"/>
                  </a:srgbClr>
                </a:solidFill>
              </a:rPr>
              <a:pPr/>
              <a:t>11/30/2018</a:t>
            </a:fld>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8622555F-07A9-4A12-B2A6-6158FA5DCA3B}" type="slidenum">
              <a:rPr lang="en-US" smtClean="0">
                <a:solidFill>
                  <a:srgbClr val="04617B">
                    <a:shade val="90000"/>
                  </a:srgbClr>
                </a:solidFill>
              </a:rPr>
              <a:pPr/>
              <a:t>3</a:t>
            </a:fld>
            <a:endParaRPr lang="en-US" dirty="0">
              <a:solidFill>
                <a:srgbClr val="04617B">
                  <a:shade val="90000"/>
                </a:srgbClr>
              </a:solidFill>
            </a:endParaRPr>
          </a:p>
        </p:txBody>
      </p:sp>
    </p:spTree>
    <p:extLst>
      <p:ext uri="{BB962C8B-B14F-4D97-AF65-F5344CB8AC3E}">
        <p14:creationId xmlns:p14="http://schemas.microsoft.com/office/powerpoint/2010/main" val="175929933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5" name="Picture 14" descr="Tok working weekend 08 08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4" y="-18962"/>
            <a:ext cx="3365907" cy="227863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PICT0219.JPG"/>
          <p:cNvPicPr>
            <a:picLocks noChangeAspect="1"/>
          </p:cNvPicPr>
          <p:nvPr/>
        </p:nvPicPr>
        <p:blipFill rotWithShape="1">
          <a:blip r:embed="rId4" cstate="screen">
            <a:extLst>
              <a:ext uri="{28A0092B-C50C-407E-A947-70E740481C1C}">
                <a14:useLocalDpi xmlns:a14="http://schemas.microsoft.com/office/drawing/2010/main"/>
              </a:ext>
            </a:extLst>
          </a:blip>
          <a:srcRect r="-973" b="-16598"/>
          <a:stretch/>
        </p:blipFill>
        <p:spPr>
          <a:xfrm>
            <a:off x="-5236" y="3779569"/>
            <a:ext cx="5417127" cy="3787399"/>
          </a:xfrm>
          <a:prstGeom prst="rect">
            <a:avLst/>
          </a:prstGeom>
          <a:ln w="19050">
            <a:solidFill>
              <a:schemeClr val="bg2">
                <a:lumMod val="40000"/>
                <a:lumOff val="60000"/>
              </a:schemeClr>
            </a:solidFill>
          </a:ln>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03319" y="0"/>
            <a:ext cx="4636930" cy="347769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972278" y="3607075"/>
            <a:ext cx="3860120" cy="3277254"/>
          </a:xfrm>
          <a:prstGeom prst="rect">
            <a:avLst/>
          </a:prstGeom>
        </p:spPr>
      </p:pic>
      <p:pic>
        <p:nvPicPr>
          <p:cNvPr id="2" name="Picture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32398" y="3855307"/>
            <a:ext cx="4363461" cy="327259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946270" y="1572871"/>
            <a:ext cx="4178747" cy="3486805"/>
          </a:xfrm>
          <a:prstGeom prst="rect">
            <a:avLst/>
          </a:prstGeom>
        </p:spPr>
      </p:pic>
      <p:pic>
        <p:nvPicPr>
          <p:cNvPr id="12" name="Picture 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1537" y="1884567"/>
            <a:ext cx="3347118" cy="2266833"/>
          </a:xfrm>
          <a:prstGeom prst="rect">
            <a:avLst/>
          </a:prstGeom>
        </p:spPr>
      </p:pic>
      <p:pic>
        <p:nvPicPr>
          <p:cNvPr id="3" name="Picture 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976141" y="0"/>
            <a:ext cx="4194322" cy="3145742"/>
          </a:xfrm>
          <a:prstGeom prst="rect">
            <a:avLst/>
          </a:prstGeom>
        </p:spPr>
      </p:pic>
      <p:sp>
        <p:nvSpPr>
          <p:cNvPr id="4" name="Title 3"/>
          <p:cNvSpPr>
            <a:spLocks noGrp="1"/>
          </p:cNvSpPr>
          <p:nvPr>
            <p:ph type="title"/>
          </p:nvPr>
        </p:nvSpPr>
        <p:spPr>
          <a:xfrm>
            <a:off x="-193662" y="845571"/>
            <a:ext cx="12192000" cy="2957577"/>
          </a:xfrm>
        </p:spPr>
        <p:txBody>
          <a:bodyPr>
            <a:noAutofit/>
          </a:bodyPr>
          <a:lstStyle/>
          <a:p>
            <a:pPr algn="ctr"/>
            <a:r>
              <a:rPr lang="en-US" sz="8800" b="1" dirty="0" smtClean="0">
                <a:ln w="22225">
                  <a:solidFill>
                    <a:schemeClr val="accent2"/>
                  </a:solidFill>
                  <a:prstDash val="solid"/>
                </a:ln>
                <a:solidFill>
                  <a:schemeClr val="accent2">
                    <a:lumMod val="40000"/>
                    <a:lumOff val="60000"/>
                  </a:schemeClr>
                </a:solidFill>
                <a:latin typeface="Lucida Bright" panose="02040602050505020304" pitchFamily="18" charset="0"/>
              </a:rPr>
              <a:t>The World of Solid Waste in Rural Alaska</a:t>
            </a:r>
            <a:endParaRPr lang="en-US" sz="8800" b="1" dirty="0">
              <a:ln w="22225">
                <a:solidFill>
                  <a:schemeClr val="accent2"/>
                </a:solidFill>
                <a:prstDash val="solid"/>
              </a:ln>
              <a:solidFill>
                <a:schemeClr val="accent2">
                  <a:lumMod val="40000"/>
                  <a:lumOff val="60000"/>
                </a:schemeClr>
              </a:solidFill>
              <a:latin typeface="Lucida Bright" panose="02040602050505020304" pitchFamily="18" charset="0"/>
            </a:endParaRPr>
          </a:p>
        </p:txBody>
      </p:sp>
    </p:spTree>
    <p:extLst>
      <p:ext uri="{BB962C8B-B14F-4D97-AF65-F5344CB8AC3E}">
        <p14:creationId xmlns:p14="http://schemas.microsoft.com/office/powerpoint/2010/main" val="799992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extBox 2"/>
          <p:cNvSpPr txBox="1"/>
          <p:nvPr/>
        </p:nvSpPr>
        <p:spPr>
          <a:xfrm>
            <a:off x="540763" y="124566"/>
            <a:ext cx="11217190" cy="1354217"/>
          </a:xfrm>
          <a:prstGeom prst="rect">
            <a:avLst/>
          </a:prstGeom>
          <a:noFill/>
        </p:spPr>
        <p:txBody>
          <a:bodyPr wrap="square" rtlCol="0">
            <a:spAutoFit/>
          </a:bodyPr>
          <a:lstStyle/>
          <a:p>
            <a:pPr algn="ctr"/>
            <a:endParaRPr lang="en-US" b="1" dirty="0" smtClean="0">
              <a:solidFill>
                <a:prstClr val="white"/>
              </a:solidFill>
            </a:endParaRPr>
          </a:p>
          <a:p>
            <a:pPr algn="ctr"/>
            <a:r>
              <a:rPr lang="en-US" sz="2800" b="1" dirty="0" smtClean="0">
                <a:ln>
                  <a:solidFill>
                    <a:schemeClr val="tx1"/>
                  </a:solidFill>
                </a:ln>
                <a:solidFill>
                  <a:prstClr val="white"/>
                </a:solidFill>
              </a:rPr>
              <a:t>Alaska Department of Environmental Conservation Solid Waste Program</a:t>
            </a:r>
          </a:p>
          <a:p>
            <a:pPr algn="ctr"/>
            <a:endParaRPr lang="en-US" dirty="0" smtClean="0">
              <a:solidFill>
                <a:srgbClr val="FFFF00"/>
              </a:solidFill>
            </a:endParaRPr>
          </a:p>
          <a:p>
            <a:endParaRPr lang="en-US" dirty="0">
              <a:solidFill>
                <a:prstClr val="black"/>
              </a:solidFill>
            </a:endParaRPr>
          </a:p>
        </p:txBody>
      </p:sp>
      <p:sp>
        <p:nvSpPr>
          <p:cNvPr id="4" name="TextBox 3"/>
          <p:cNvSpPr txBox="1"/>
          <p:nvPr/>
        </p:nvSpPr>
        <p:spPr>
          <a:xfrm>
            <a:off x="540763" y="801674"/>
            <a:ext cx="10791266" cy="2831544"/>
          </a:xfrm>
          <a:prstGeom prst="rect">
            <a:avLst/>
          </a:prstGeom>
          <a:noFill/>
        </p:spPr>
        <p:txBody>
          <a:bodyPr wrap="square" rtlCol="0">
            <a:spAutoFit/>
          </a:bodyPr>
          <a:lstStyle/>
          <a:p>
            <a:r>
              <a:rPr lang="en-US" sz="2000" b="1" dirty="0" smtClean="0">
                <a:solidFill>
                  <a:srgbClr val="FFFF00"/>
                </a:solidFill>
              </a:rPr>
              <a:t>In a normal day we work with;</a:t>
            </a:r>
          </a:p>
          <a:p>
            <a:pPr marL="342900" indent="-342900">
              <a:buFont typeface="Arial" panose="020B0604020202020204" pitchFamily="34" charset="0"/>
              <a:buChar char="•"/>
            </a:pPr>
            <a:r>
              <a:rPr lang="en-US" sz="2000" b="1" dirty="0" smtClean="0">
                <a:solidFill>
                  <a:srgbClr val="FFFF00"/>
                </a:solidFill>
              </a:rPr>
              <a:t>Landfills-Monitoring, Permitting, Operations, Technical Assistance</a:t>
            </a:r>
          </a:p>
          <a:p>
            <a:pPr marL="342900" indent="-342900">
              <a:buFont typeface="Arial" panose="020B0604020202020204" pitchFamily="34" charset="0"/>
              <a:buChar char="•"/>
            </a:pPr>
            <a:r>
              <a:rPr lang="en-US" sz="2000" b="1" dirty="0" smtClean="0">
                <a:solidFill>
                  <a:srgbClr val="FFFF00"/>
                </a:solidFill>
              </a:rPr>
              <a:t>Regulatory Compliance of Alaska Solid Waste Regulations</a:t>
            </a:r>
          </a:p>
          <a:p>
            <a:pPr marL="342900" indent="-342900">
              <a:buFont typeface="Arial" panose="020B0604020202020204" pitchFamily="34" charset="0"/>
              <a:buChar char="•"/>
            </a:pPr>
            <a:r>
              <a:rPr lang="en-US" sz="2000" b="1" dirty="0" smtClean="0">
                <a:solidFill>
                  <a:srgbClr val="FFFF00"/>
                </a:solidFill>
              </a:rPr>
              <a:t>Recycling-Programs and Logistics</a:t>
            </a:r>
          </a:p>
          <a:p>
            <a:pPr marL="342900" indent="-342900">
              <a:buFont typeface="Arial" panose="020B0604020202020204" pitchFamily="34" charset="0"/>
              <a:buChar char="•"/>
            </a:pPr>
            <a:r>
              <a:rPr lang="en-US" sz="2000" b="1" dirty="0" smtClean="0">
                <a:solidFill>
                  <a:srgbClr val="FFFF00"/>
                </a:solidFill>
              </a:rPr>
              <a:t>Backhaul-Programs and Logistics</a:t>
            </a:r>
          </a:p>
          <a:p>
            <a:pPr marL="342900" indent="-342900">
              <a:buFont typeface="Arial" panose="020B0604020202020204" pitchFamily="34" charset="0"/>
              <a:buChar char="•"/>
            </a:pPr>
            <a:r>
              <a:rPr lang="en-US" sz="2000" b="1" dirty="0" smtClean="0">
                <a:solidFill>
                  <a:srgbClr val="FFFF00"/>
                </a:solidFill>
              </a:rPr>
              <a:t>Trash related questions and complaints</a:t>
            </a:r>
          </a:p>
          <a:p>
            <a:pPr marL="342900" indent="-342900">
              <a:buFont typeface="Arial" panose="020B0604020202020204" pitchFamily="34" charset="0"/>
              <a:buChar char="•"/>
            </a:pPr>
            <a:r>
              <a:rPr lang="en-US" sz="2000" b="1" dirty="0" smtClean="0">
                <a:solidFill>
                  <a:srgbClr val="FFFF00"/>
                </a:solidFill>
              </a:rPr>
              <a:t>Community Outreach</a:t>
            </a:r>
            <a:r>
              <a:rPr lang="en-US" sz="2000" b="1" dirty="0">
                <a:solidFill>
                  <a:srgbClr val="FFFF00"/>
                </a:solidFill>
              </a:rPr>
              <a:t> </a:t>
            </a:r>
            <a:r>
              <a:rPr lang="en-US" sz="2000" b="1" dirty="0" smtClean="0">
                <a:solidFill>
                  <a:srgbClr val="FFFF00"/>
                </a:solidFill>
              </a:rPr>
              <a:t>and Education to improve solid waste management</a:t>
            </a:r>
          </a:p>
          <a:p>
            <a:pPr marL="342900" indent="-342900">
              <a:buFont typeface="Arial" panose="020B0604020202020204" pitchFamily="34" charset="0"/>
              <a:buChar char="•"/>
            </a:pPr>
            <a:r>
              <a:rPr lang="en-US" sz="2000" b="1" dirty="0" smtClean="0">
                <a:solidFill>
                  <a:srgbClr val="FFFF00"/>
                </a:solidFill>
              </a:rPr>
              <a:t>Use multiple sciences and engineering on a daily basis</a:t>
            </a:r>
          </a:p>
          <a:p>
            <a:pPr marL="285750" indent="-285750">
              <a:buFont typeface="Arial" panose="020B0604020202020204" pitchFamily="34" charset="0"/>
              <a:buChar char="•"/>
            </a:pPr>
            <a:endParaRPr lang="en-US" dirty="0">
              <a:solidFill>
                <a:prstClr val="black"/>
              </a:solidFill>
            </a:endParaRPr>
          </a:p>
        </p:txBody>
      </p:sp>
    </p:spTree>
    <p:extLst>
      <p:ext uri="{BB962C8B-B14F-4D97-AF65-F5344CB8AC3E}">
        <p14:creationId xmlns:p14="http://schemas.microsoft.com/office/powerpoint/2010/main" val="3082132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623458" y="3306762"/>
            <a:ext cx="7127032" cy="3276600"/>
          </a:xfrm>
          <a:prstGeom prst="rect">
            <a:avLst/>
          </a:prstGeom>
          <a:solidFill>
            <a:schemeClr val="dk1">
              <a:alpha val="4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12192000" cy="1600200"/>
          </a:xfrm>
          <a:prstGeom prst="rect">
            <a:avLst/>
          </a:prstGeom>
          <a:blipFill rotWithShape="1">
            <a:blip r:embed="rId3"/>
            <a:tile tx="0" ty="0" sx="100000" sy="100000" flip="none" algn="tl"/>
          </a:blipFill>
          <a:ln>
            <a:noFill/>
          </a:ln>
          <a:effectLst>
            <a:outerShdw blurRad="50800" dist="50800" dir="5400000" algn="ctr" rotWithShape="0">
              <a:srgbClr val="000000"/>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7" name="Title 6"/>
          <p:cNvSpPr>
            <a:spLocks noGrp="1"/>
          </p:cNvSpPr>
          <p:nvPr>
            <p:ph type="title"/>
          </p:nvPr>
        </p:nvSpPr>
        <p:spPr>
          <a:xfrm>
            <a:off x="149289" y="335432"/>
            <a:ext cx="11747241" cy="762000"/>
          </a:xfrm>
        </p:spPr>
        <p:txBody>
          <a:bodyPr>
            <a:noAutofit/>
          </a:bodyPr>
          <a:lstStyle/>
          <a:p>
            <a:pPr algn="ctr"/>
            <a:r>
              <a:rPr lang="en-US" sz="4800" b="1" cap="none" dirty="0">
                <a:ln w="19050">
                  <a:solidFill>
                    <a:schemeClr val="bg1"/>
                  </a:solidFill>
                  <a:prstDash val="solid"/>
                </a:ln>
                <a:effectLst>
                  <a:outerShdw blurRad="50000" dist="50800" dir="7500000" algn="tl">
                    <a:srgbClr val="000000">
                      <a:shade val="5000"/>
                      <a:alpha val="35000"/>
                    </a:srgbClr>
                  </a:outerShdw>
                </a:effectLst>
              </a:rPr>
              <a:t>Class III </a:t>
            </a:r>
            <a:r>
              <a:rPr lang="en-US" sz="4800" b="1" cap="none" dirty="0" smtClean="0">
                <a:ln w="19050">
                  <a:solidFill>
                    <a:schemeClr val="bg1"/>
                  </a:solidFill>
                  <a:prstDash val="solid"/>
                </a:ln>
                <a:effectLst>
                  <a:outerShdw blurRad="50000" dist="50800" dir="7500000" algn="tl">
                    <a:srgbClr val="000000">
                      <a:shade val="5000"/>
                      <a:alpha val="35000"/>
                    </a:srgbClr>
                  </a:outerShdw>
                </a:effectLst>
              </a:rPr>
              <a:t>Landfills-Accept less than 5 tons of waste per day</a:t>
            </a:r>
            <a:endParaRPr lang="en-US" sz="4800" b="1" cap="none" dirty="0">
              <a:ln w="19050">
                <a:solidFill>
                  <a:schemeClr val="bg1"/>
                </a:solidFill>
                <a:prstDash val="solid"/>
              </a:ln>
              <a:effectLst>
                <a:outerShdw blurRad="50000" dist="50800" dir="7500000" algn="tl">
                  <a:srgbClr val="000000">
                    <a:shade val="5000"/>
                    <a:alpha val="35000"/>
                  </a:srgbClr>
                </a:outerShdw>
              </a:effectLst>
            </a:endParaRPr>
          </a:p>
        </p:txBody>
      </p:sp>
      <p:sp>
        <p:nvSpPr>
          <p:cNvPr id="9" name="Rectangle 8"/>
          <p:cNvSpPr/>
          <p:nvPr/>
        </p:nvSpPr>
        <p:spPr>
          <a:xfrm>
            <a:off x="1524000" y="1600201"/>
            <a:ext cx="9144000" cy="457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pic>
        <p:nvPicPr>
          <p:cNvPr id="2" name="Picture 1"/>
          <p:cNvPicPr>
            <a:picLocks noChangeAspect="1"/>
          </p:cNvPicPr>
          <p:nvPr/>
        </p:nvPicPr>
        <p:blipFill>
          <a:blip r:embed="rId4"/>
          <a:stretch>
            <a:fillRect/>
          </a:stretch>
        </p:blipFill>
        <p:spPr>
          <a:xfrm>
            <a:off x="-346344" y="947057"/>
            <a:ext cx="12933339" cy="6396135"/>
          </a:xfrm>
          <a:prstGeom prst="rect">
            <a:avLst/>
          </a:prstGeom>
        </p:spPr>
      </p:pic>
      <p:sp>
        <p:nvSpPr>
          <p:cNvPr id="3" name="Content Placeholder 2"/>
          <p:cNvSpPr>
            <a:spLocks noGrp="1"/>
          </p:cNvSpPr>
          <p:nvPr>
            <p:ph idx="1"/>
          </p:nvPr>
        </p:nvSpPr>
        <p:spPr>
          <a:xfrm>
            <a:off x="616496" y="4358706"/>
            <a:ext cx="10812826" cy="2499294"/>
          </a:xfrm>
          <a:noFill/>
          <a:ln>
            <a:noFill/>
          </a:ln>
        </p:spPr>
        <p:style>
          <a:lnRef idx="2">
            <a:schemeClr val="accent6"/>
          </a:lnRef>
          <a:fillRef idx="1">
            <a:schemeClr val="lt1"/>
          </a:fillRef>
          <a:effectRef idx="0">
            <a:schemeClr val="accent6"/>
          </a:effectRef>
          <a:fontRef idx="minor">
            <a:schemeClr val="dk1"/>
          </a:fontRef>
        </p:style>
        <p:txBody>
          <a:bodyPr>
            <a:noAutofit/>
          </a:bodyPr>
          <a:lstStyle/>
          <a:p>
            <a:pPr>
              <a:buClr>
                <a:srgbClr val="00FF00"/>
              </a:buClr>
              <a:buSzPct val="60000"/>
              <a:buFont typeface="Wingdings" panose="05000000000000000000" pitchFamily="2" charset="2"/>
              <a:buChar char="¨"/>
            </a:pPr>
            <a:r>
              <a:rPr lang="en-US" sz="2400" b="1" dirty="0">
                <a:ln>
                  <a:solidFill>
                    <a:schemeClr val="bg1"/>
                  </a:solidFill>
                </a:ln>
                <a:solidFill>
                  <a:schemeClr val="tx1"/>
                </a:solidFill>
                <a:effectLst>
                  <a:outerShdw blurRad="38100" dist="38100" dir="2700000" algn="tl">
                    <a:srgbClr val="000000">
                      <a:alpha val="43137"/>
                    </a:srgbClr>
                  </a:outerShdw>
                </a:effectLst>
              </a:rPr>
              <a:t>Alaska is the only state with a class III </a:t>
            </a:r>
            <a:r>
              <a:rPr lang="en-US" sz="2400" b="1" dirty="0" smtClean="0">
                <a:ln>
                  <a:solidFill>
                    <a:schemeClr val="bg1"/>
                  </a:solidFill>
                </a:ln>
                <a:solidFill>
                  <a:schemeClr val="tx1"/>
                </a:solidFill>
                <a:effectLst>
                  <a:outerShdw blurRad="38100" dist="38100" dir="2700000" algn="tl">
                    <a:srgbClr val="000000">
                      <a:alpha val="43137"/>
                    </a:srgbClr>
                  </a:outerShdw>
                </a:effectLst>
              </a:rPr>
              <a:t>category, 86% are permitted</a:t>
            </a:r>
            <a:endParaRPr lang="en-US" sz="2400" b="1" dirty="0">
              <a:ln>
                <a:solidFill>
                  <a:schemeClr val="bg1"/>
                </a:solidFill>
              </a:ln>
              <a:solidFill>
                <a:schemeClr val="tx1"/>
              </a:solidFill>
              <a:effectLst>
                <a:outerShdw blurRad="38100" dist="38100" dir="2700000" algn="tl">
                  <a:srgbClr val="000000">
                    <a:alpha val="43137"/>
                  </a:srgbClr>
                </a:outerShdw>
              </a:effectLst>
            </a:endParaRPr>
          </a:p>
          <a:p>
            <a:pPr>
              <a:buClr>
                <a:srgbClr val="00FF00"/>
              </a:buClr>
              <a:buSzPct val="60000"/>
              <a:buFont typeface="Wingdings" panose="05000000000000000000" pitchFamily="2" charset="2"/>
              <a:buChar char="¨"/>
            </a:pPr>
            <a:r>
              <a:rPr lang="en-US" sz="2400" b="1" dirty="0">
                <a:ln>
                  <a:solidFill>
                    <a:schemeClr val="bg1"/>
                  </a:solidFill>
                </a:ln>
                <a:solidFill>
                  <a:schemeClr val="tx1"/>
                </a:solidFill>
                <a:effectLst>
                  <a:outerShdw blurRad="38100" dist="38100" dir="2700000" algn="tl">
                    <a:srgbClr val="000000">
                      <a:alpha val="43137"/>
                    </a:srgbClr>
                  </a:outerShdw>
                </a:effectLst>
              </a:rPr>
              <a:t>Designed for remote communities with limited </a:t>
            </a:r>
            <a:r>
              <a:rPr lang="en-US" sz="2400" b="1" dirty="0" smtClean="0">
                <a:ln>
                  <a:solidFill>
                    <a:schemeClr val="bg1"/>
                  </a:solidFill>
                </a:ln>
                <a:solidFill>
                  <a:schemeClr val="tx1"/>
                </a:solidFill>
                <a:effectLst>
                  <a:outerShdw blurRad="38100" dist="38100" dir="2700000" algn="tl">
                    <a:srgbClr val="000000">
                      <a:alpha val="43137"/>
                    </a:srgbClr>
                  </a:outerShdw>
                </a:effectLst>
              </a:rPr>
              <a:t>resources, 70% of Class III landfills serve less than 250 people</a:t>
            </a:r>
            <a:endParaRPr lang="en-US" sz="2400" b="1" dirty="0">
              <a:ln>
                <a:solidFill>
                  <a:schemeClr val="bg1"/>
                </a:solidFill>
              </a:ln>
              <a:solidFill>
                <a:schemeClr val="tx1"/>
              </a:solidFill>
              <a:effectLst>
                <a:outerShdw blurRad="38100" dist="38100" dir="2700000" algn="tl">
                  <a:srgbClr val="000000">
                    <a:alpha val="43137"/>
                  </a:srgbClr>
                </a:outerShdw>
              </a:effectLst>
            </a:endParaRPr>
          </a:p>
          <a:p>
            <a:pPr>
              <a:buClr>
                <a:srgbClr val="00FF00"/>
              </a:buClr>
              <a:buSzPct val="60000"/>
              <a:buFont typeface="Wingdings" panose="05000000000000000000" pitchFamily="2" charset="2"/>
              <a:buChar char="¨"/>
            </a:pPr>
            <a:r>
              <a:rPr lang="en-US" sz="2400" b="1" dirty="0" smtClean="0">
                <a:ln>
                  <a:solidFill>
                    <a:schemeClr val="bg1"/>
                  </a:solidFill>
                </a:ln>
                <a:solidFill>
                  <a:schemeClr val="tx1"/>
                </a:solidFill>
                <a:effectLst>
                  <a:outerShdw blurRad="38100" dist="38100" dir="2700000" algn="tl">
                    <a:srgbClr val="000000">
                      <a:alpha val="43137"/>
                    </a:srgbClr>
                  </a:outerShdw>
                </a:effectLst>
              </a:rPr>
              <a:t>All </a:t>
            </a:r>
            <a:r>
              <a:rPr lang="en-US" sz="2400" b="1" dirty="0">
                <a:ln>
                  <a:solidFill>
                    <a:schemeClr val="bg1"/>
                  </a:solidFill>
                </a:ln>
                <a:solidFill>
                  <a:schemeClr val="tx1"/>
                </a:solidFill>
                <a:effectLst>
                  <a:outerShdw blurRad="38100" dist="38100" dir="2700000" algn="tl">
                    <a:srgbClr val="000000">
                      <a:alpha val="43137"/>
                    </a:srgbClr>
                  </a:outerShdw>
                </a:effectLst>
              </a:rPr>
              <a:t>sites </a:t>
            </a:r>
            <a:r>
              <a:rPr lang="en-US" sz="2400" b="1" i="1" dirty="0">
                <a:ln>
                  <a:solidFill>
                    <a:schemeClr val="bg1"/>
                  </a:solidFill>
                </a:ln>
                <a:solidFill>
                  <a:schemeClr val="tx1"/>
                </a:solidFill>
                <a:effectLst>
                  <a:outerShdw blurRad="38100" dist="38100" dir="2700000" algn="tl">
                    <a:srgbClr val="000000">
                      <a:alpha val="43137"/>
                    </a:srgbClr>
                  </a:outerShdw>
                </a:effectLst>
              </a:rPr>
              <a:t>are</a:t>
            </a:r>
            <a:r>
              <a:rPr lang="en-US" sz="2400" b="1" dirty="0">
                <a:ln>
                  <a:solidFill>
                    <a:schemeClr val="bg1"/>
                  </a:solidFill>
                </a:ln>
                <a:solidFill>
                  <a:schemeClr val="tx1"/>
                </a:solidFill>
                <a:effectLst>
                  <a:outerShdw blurRad="38100" dist="38100" dir="2700000" algn="tl">
                    <a:srgbClr val="000000">
                      <a:alpha val="43137"/>
                    </a:srgbClr>
                  </a:outerShdw>
                </a:effectLst>
              </a:rPr>
              <a:t> state </a:t>
            </a:r>
            <a:r>
              <a:rPr lang="en-US" sz="2400" b="1" dirty="0" smtClean="0">
                <a:ln>
                  <a:solidFill>
                    <a:schemeClr val="bg1"/>
                  </a:solidFill>
                </a:ln>
                <a:solidFill>
                  <a:schemeClr val="tx1"/>
                </a:solidFill>
                <a:effectLst>
                  <a:outerShdw blurRad="38100" dist="38100" dir="2700000" algn="tl">
                    <a:srgbClr val="000000">
                      <a:alpha val="43137"/>
                    </a:srgbClr>
                  </a:outerShdw>
                </a:effectLst>
              </a:rPr>
              <a:t>regulated and generally less than 3 acres in size</a:t>
            </a:r>
            <a:endParaRPr lang="en-US" sz="2400" b="1" dirty="0">
              <a:ln>
                <a:solidFill>
                  <a:schemeClr val="bg1"/>
                </a:solidFill>
              </a:ln>
              <a:solidFill>
                <a:schemeClr val="tx1"/>
              </a:solidFill>
              <a:effectLst>
                <a:outerShdw blurRad="38100" dist="38100" dir="2700000" algn="tl">
                  <a:srgbClr val="000000">
                    <a:alpha val="43137"/>
                  </a:srgbClr>
                </a:outerShdw>
              </a:effectLst>
            </a:endParaRPr>
          </a:p>
          <a:p>
            <a:pPr>
              <a:buClr>
                <a:srgbClr val="00FF00"/>
              </a:buClr>
              <a:buSzPct val="60000"/>
              <a:buFont typeface="Wingdings" panose="05000000000000000000" pitchFamily="2" charset="2"/>
              <a:buChar char="¨"/>
            </a:pPr>
            <a:r>
              <a:rPr lang="en-US" sz="2400" b="1" dirty="0" smtClean="0">
                <a:ln>
                  <a:solidFill>
                    <a:schemeClr val="bg1"/>
                  </a:solidFill>
                </a:ln>
                <a:solidFill>
                  <a:schemeClr val="tx1"/>
                </a:solidFill>
                <a:effectLst>
                  <a:outerShdw blurRad="38100" dist="38100" dir="2700000" algn="tl">
                    <a:srgbClr val="000000">
                      <a:alpha val="43137"/>
                    </a:srgbClr>
                  </a:outerShdw>
                </a:effectLst>
              </a:rPr>
              <a:t>Burning of waste is allowed and no liner is required</a:t>
            </a:r>
            <a:endParaRPr lang="en-US" sz="2400" b="1" dirty="0">
              <a:ln>
                <a:solidFill>
                  <a:schemeClr val="bg1"/>
                </a:solidFill>
              </a:ln>
              <a:solidFill>
                <a:schemeClr val="tx1"/>
              </a:solidFill>
              <a:effectLst>
                <a:outerShdw blurRad="38100" dist="38100" dir="2700000" algn="tl">
                  <a:srgbClr val="000000">
                    <a:alpha val="43137"/>
                  </a:srgbClr>
                </a:outerShdw>
              </a:effectLst>
            </a:endParaRPr>
          </a:p>
          <a:p>
            <a:endParaRPr lang="en-US" sz="3200" dirty="0"/>
          </a:p>
          <a:p>
            <a:endParaRPr lang="en-US" sz="3200" dirty="0"/>
          </a:p>
          <a:p>
            <a:endParaRPr lang="en-US" sz="3200" dirty="0"/>
          </a:p>
          <a:p>
            <a:pPr>
              <a:buNone/>
            </a:pPr>
            <a:r>
              <a:rPr lang="en-US" sz="3600" dirty="0"/>
              <a:t/>
            </a:r>
            <a:br>
              <a:rPr lang="en-US" sz="3600" dirty="0"/>
            </a:br>
            <a:r>
              <a:rPr lang="en-US" sz="3600" dirty="0"/>
              <a:t/>
            </a:r>
            <a:br>
              <a:rPr lang="en-US" sz="3600" dirty="0"/>
            </a:br>
            <a:r>
              <a:rPr lang="en-US" sz="3600" dirty="0"/>
              <a:t/>
            </a:r>
            <a:br>
              <a:rPr lang="en-US" sz="3600" dirty="0"/>
            </a:br>
            <a:endParaRPr lang="en-US" sz="3600" dirty="0"/>
          </a:p>
        </p:txBody>
      </p:sp>
    </p:spTree>
    <p:extLst>
      <p:ext uri="{BB962C8B-B14F-4D97-AF65-F5344CB8AC3E}">
        <p14:creationId xmlns:p14="http://schemas.microsoft.com/office/powerpoint/2010/main" val="358867243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8636" y="0"/>
            <a:ext cx="8229600" cy="1143000"/>
          </a:xfrm>
        </p:spPr>
        <p:txBody>
          <a:bodyPr/>
          <a:lstStyle/>
          <a:p>
            <a:r>
              <a:rPr lang="en-US" b="1" dirty="0" smtClean="0"/>
              <a:t>Solid Waste Program Regulations</a:t>
            </a:r>
            <a:endParaRPr lang="en-US" b="1" dirty="0"/>
          </a:p>
        </p:txBody>
      </p:sp>
      <p:sp>
        <p:nvSpPr>
          <p:cNvPr id="3" name="Content Placeholder 2"/>
          <p:cNvSpPr>
            <a:spLocks noGrp="1"/>
          </p:cNvSpPr>
          <p:nvPr>
            <p:ph idx="4294967295"/>
          </p:nvPr>
        </p:nvSpPr>
        <p:spPr>
          <a:xfrm>
            <a:off x="1468961" y="783771"/>
            <a:ext cx="9733049" cy="4389438"/>
          </a:xfrm>
        </p:spPr>
        <p:txBody>
          <a:bodyPr>
            <a:normAutofit/>
          </a:bodyPr>
          <a:lstStyle/>
          <a:p>
            <a:pPr marL="0" indent="0">
              <a:buNone/>
            </a:pPr>
            <a:r>
              <a:rPr lang="en-US" dirty="0" smtClean="0"/>
              <a:t>Purpose of 18 AAC 60</a:t>
            </a:r>
          </a:p>
          <a:p>
            <a:r>
              <a:rPr lang="en-US" dirty="0" smtClean="0"/>
              <a:t>Promote </a:t>
            </a:r>
            <a:r>
              <a:rPr lang="en-US" b="1" dirty="0" smtClean="0">
                <a:solidFill>
                  <a:srgbClr val="FF0000"/>
                </a:solidFill>
              </a:rPr>
              <a:t>cost-effective, environmentally-sound solid waste management </a:t>
            </a:r>
            <a:r>
              <a:rPr lang="en-US" dirty="0" smtClean="0"/>
              <a:t>and to ensure that landfills are designed, built, and operated to </a:t>
            </a:r>
            <a:r>
              <a:rPr lang="en-US" b="1" dirty="0" smtClean="0">
                <a:solidFill>
                  <a:srgbClr val="FF0000"/>
                </a:solidFill>
              </a:rPr>
              <a:t>minimize health and safely threats, pollution, and nuisances</a:t>
            </a:r>
          </a:p>
          <a:p>
            <a:r>
              <a:rPr lang="en-US" b="1" dirty="0" smtClean="0">
                <a:ln>
                  <a:solidFill>
                    <a:schemeClr val="tx1"/>
                  </a:solidFill>
                </a:ln>
                <a:solidFill>
                  <a:schemeClr val="accent6">
                    <a:lumMod val="75000"/>
                  </a:schemeClr>
                </a:solidFill>
              </a:rPr>
              <a:t>Engineering not required for rural landfills but it must meet design standards and location requirements</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06535" y="3935185"/>
            <a:ext cx="5021945" cy="2824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54170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220686"/>
            <a:ext cx="6183085" cy="4637314"/>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08915" y="2220686"/>
            <a:ext cx="6183085" cy="4637314"/>
          </a:xfrm>
          <a:prstGeom prst="rect">
            <a:avLst/>
          </a:prstGeom>
        </p:spPr>
      </p:pic>
      <p:sp>
        <p:nvSpPr>
          <p:cNvPr id="4" name="TextBox 3"/>
          <p:cNvSpPr txBox="1"/>
          <p:nvPr/>
        </p:nvSpPr>
        <p:spPr>
          <a:xfrm>
            <a:off x="212271" y="97971"/>
            <a:ext cx="11789229" cy="2000548"/>
          </a:xfrm>
          <a:prstGeom prst="rect">
            <a:avLst/>
          </a:prstGeom>
          <a:noFill/>
        </p:spPr>
        <p:txBody>
          <a:bodyPr wrap="square" rtlCol="0">
            <a:spAutoFit/>
          </a:bodyPr>
          <a:lstStyle/>
          <a:p>
            <a:r>
              <a:rPr lang="en-US" sz="2800" b="1" dirty="0" smtClean="0"/>
              <a:t>Popular Landfill Design in Rural Alaska-TRENCH AND FILL LANDFILL</a:t>
            </a:r>
          </a:p>
          <a:p>
            <a:pPr marL="285750" indent="-285750">
              <a:buFont typeface="Arial" panose="020B0604020202020204" pitchFamily="34" charset="0"/>
              <a:buChar char="•"/>
            </a:pPr>
            <a:r>
              <a:rPr lang="en-US" sz="2400" dirty="0" smtClean="0"/>
              <a:t>Cheaper to operate and maintain</a:t>
            </a:r>
          </a:p>
          <a:p>
            <a:pPr marL="285750" indent="-285750">
              <a:buFont typeface="Arial" panose="020B0604020202020204" pitchFamily="34" charset="0"/>
              <a:buChar char="•"/>
            </a:pPr>
            <a:r>
              <a:rPr lang="en-US" sz="2400" dirty="0" smtClean="0"/>
              <a:t>Create their own cover material</a:t>
            </a:r>
          </a:p>
          <a:p>
            <a:pPr marL="285750" indent="-285750">
              <a:buFont typeface="Arial" panose="020B0604020202020204" pitchFamily="34" charset="0"/>
              <a:buChar char="•"/>
            </a:pPr>
            <a:r>
              <a:rPr lang="en-US" sz="2400" dirty="0" smtClean="0"/>
              <a:t>Minimize windblown litter</a:t>
            </a:r>
          </a:p>
          <a:p>
            <a:pPr marL="285750" indent="-285750">
              <a:buFont typeface="Arial" panose="020B0604020202020204" pitchFamily="34" charset="0"/>
              <a:buChar char="•"/>
            </a:pPr>
            <a:r>
              <a:rPr lang="en-US" sz="2400" dirty="0" smtClean="0"/>
              <a:t>Final closure less expensive with the option to operate an </a:t>
            </a:r>
            <a:r>
              <a:rPr lang="en-US" sz="2400" dirty="0" err="1" smtClean="0"/>
              <a:t>areafill</a:t>
            </a:r>
            <a:r>
              <a:rPr lang="en-US" sz="2400" dirty="0" smtClean="0"/>
              <a:t> on top of filled trenches</a:t>
            </a:r>
            <a:endParaRPr lang="en-US" sz="2400" dirty="0"/>
          </a:p>
        </p:txBody>
      </p:sp>
    </p:spTree>
    <p:extLst>
      <p:ext uri="{BB962C8B-B14F-4D97-AF65-F5344CB8AC3E}">
        <p14:creationId xmlns:p14="http://schemas.microsoft.com/office/powerpoint/2010/main" val="3149161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777" y="163286"/>
            <a:ext cx="11789229" cy="2000548"/>
          </a:xfrm>
          <a:prstGeom prst="rect">
            <a:avLst/>
          </a:prstGeom>
          <a:noFill/>
        </p:spPr>
        <p:txBody>
          <a:bodyPr wrap="square" rtlCol="0">
            <a:spAutoFit/>
          </a:bodyPr>
          <a:lstStyle/>
          <a:p>
            <a:r>
              <a:rPr lang="en-US" sz="2800" b="1" dirty="0" smtClean="0"/>
              <a:t>Popular Landfill Design in Rural Alaska-</a:t>
            </a:r>
            <a:r>
              <a:rPr lang="en-US" sz="2800" b="1" dirty="0" err="1" smtClean="0"/>
              <a:t>AREAFILL</a:t>
            </a:r>
            <a:r>
              <a:rPr lang="en-US" sz="2800" b="1" dirty="0" smtClean="0"/>
              <a:t> LANDFILL</a:t>
            </a:r>
          </a:p>
          <a:p>
            <a:pPr marL="285750" indent="-285750">
              <a:buFont typeface="Arial" panose="020B0604020202020204" pitchFamily="34" charset="0"/>
              <a:buChar char="•"/>
            </a:pPr>
            <a:r>
              <a:rPr lang="en-US" sz="2400" dirty="0" smtClean="0"/>
              <a:t>Used in areas of permafrost, wetlands, or high groundwater table</a:t>
            </a:r>
          </a:p>
          <a:p>
            <a:pPr marL="285750" indent="-285750">
              <a:buFont typeface="Arial" panose="020B0604020202020204" pitchFamily="34" charset="0"/>
              <a:buChar char="•"/>
            </a:pPr>
            <a:r>
              <a:rPr lang="en-US" sz="2400" dirty="0" smtClean="0"/>
              <a:t>Requires a 2 </a:t>
            </a:r>
            <a:r>
              <a:rPr lang="en-US" sz="2400" dirty="0" err="1" smtClean="0"/>
              <a:t>ft</a:t>
            </a:r>
            <a:r>
              <a:rPr lang="en-US" sz="2400" dirty="0" smtClean="0"/>
              <a:t> pad and berms, expensive to build and operate, require more cover material </a:t>
            </a:r>
          </a:p>
          <a:p>
            <a:pPr marL="285750" indent="-285750">
              <a:buFont typeface="Arial" panose="020B0604020202020204" pitchFamily="34" charset="0"/>
              <a:buChar char="•"/>
            </a:pPr>
            <a:r>
              <a:rPr lang="en-US" sz="2400" dirty="0" smtClean="0"/>
              <a:t>Hard to maintain with higher potential to generate leachate</a:t>
            </a:r>
          </a:p>
          <a:p>
            <a:pPr marL="285750" indent="-285750">
              <a:buFont typeface="Arial" panose="020B0604020202020204" pitchFamily="34" charset="0"/>
              <a:buChar char="•"/>
            </a:pPr>
            <a:r>
              <a:rPr lang="en-US" sz="2400" dirty="0" smtClean="0"/>
              <a:t>Final closure costly </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608" y="2286000"/>
            <a:ext cx="6096000" cy="4572000"/>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82392" y="2276816"/>
            <a:ext cx="6120491" cy="4590368"/>
          </a:xfrm>
          <a:prstGeom prst="rect">
            <a:avLst/>
          </a:prstGeom>
        </p:spPr>
      </p:pic>
    </p:spTree>
    <p:extLst>
      <p:ext uri="{BB962C8B-B14F-4D97-AF65-F5344CB8AC3E}">
        <p14:creationId xmlns:p14="http://schemas.microsoft.com/office/powerpoint/2010/main" val="24786572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3"/>
</p:tagLst>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Urban Po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TotalTime>
  <Words>834</Words>
  <Application>Microsoft Office PowerPoint</Application>
  <PresentationFormat>Widescreen</PresentationFormat>
  <Paragraphs>131</Paragraphs>
  <Slides>16</Slides>
  <Notes>5</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16</vt:i4>
      </vt:variant>
    </vt:vector>
  </HeadingPairs>
  <TitlesOfParts>
    <vt:vector size="33" baseType="lpstr">
      <vt:lpstr>Aharoni</vt:lpstr>
      <vt:lpstr>Arial</vt:lpstr>
      <vt:lpstr>Calibri</vt:lpstr>
      <vt:lpstr>Calibri Light</vt:lpstr>
      <vt:lpstr>Constantia</vt:lpstr>
      <vt:lpstr>Eras Bold ITC</vt:lpstr>
      <vt:lpstr>Gill Sans MT</vt:lpstr>
      <vt:lpstr>Lucida Bright</vt:lpstr>
      <vt:lpstr>Tahoma</vt:lpstr>
      <vt:lpstr>Wingdings</vt:lpstr>
      <vt:lpstr>Wingdings 2</vt:lpstr>
      <vt:lpstr>Wingdings 3</vt:lpstr>
      <vt:lpstr>Office Theme</vt:lpstr>
      <vt:lpstr>2_Office Theme</vt:lpstr>
      <vt:lpstr>Urban Pop</vt:lpstr>
      <vt:lpstr>4_Office Theme</vt:lpstr>
      <vt:lpstr>Flow</vt:lpstr>
      <vt:lpstr>Alaska Department of Environmental Conservation</vt:lpstr>
      <vt:lpstr>ADEC Divisions &amp; Programs</vt:lpstr>
      <vt:lpstr>More Divisions &amp; Programs</vt:lpstr>
      <vt:lpstr>The World of Solid Waste in Rural Alaska</vt:lpstr>
      <vt:lpstr>PowerPoint Presentation</vt:lpstr>
      <vt:lpstr>Class III Landfills-Accept less than 5 tons of waste per day</vt:lpstr>
      <vt:lpstr>Solid Waste Program Regulations</vt:lpstr>
      <vt:lpstr>PowerPoint Presentation</vt:lpstr>
      <vt:lpstr>PowerPoint Presentation</vt:lpstr>
      <vt:lpstr>PowerPoint Presentation</vt:lpstr>
      <vt:lpstr>Location Requirements</vt:lpstr>
      <vt:lpstr>PowerPoint Presentation</vt:lpstr>
      <vt:lpstr>PowerPoint Presentation</vt:lpstr>
      <vt:lpstr>PowerPoint Presentation</vt:lpstr>
      <vt:lpstr>One-Time Monofill Landfills in Rural AK</vt:lpstr>
      <vt:lpstr>PowerPoint Presentation</vt:lpstr>
    </vt:vector>
  </TitlesOfParts>
  <Company>DEC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Durand, Sarah</dc:creator>
  <cp:lastModifiedBy>Mendez, Johnny</cp:lastModifiedBy>
  <cp:revision>44</cp:revision>
  <dcterms:created xsi:type="dcterms:W3CDTF">2018-11-26T23:28:32Z</dcterms:created>
  <dcterms:modified xsi:type="dcterms:W3CDTF">2018-11-30T23:58:54Z</dcterms:modified>
</cp:coreProperties>
</file>